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82" r:id="rId5"/>
    <p:sldId id="259" r:id="rId6"/>
    <p:sldId id="279" r:id="rId7"/>
    <p:sldId id="284" r:id="rId8"/>
    <p:sldId id="285" r:id="rId9"/>
    <p:sldId id="286" r:id="rId10"/>
    <p:sldId id="288" r:id="rId11"/>
    <p:sldId id="287" r:id="rId12"/>
    <p:sldId id="260" r:id="rId13"/>
    <p:sldId id="283" r:id="rId14"/>
    <p:sldId id="263" r:id="rId15"/>
    <p:sldId id="264" r:id="rId16"/>
    <p:sldId id="269" r:id="rId17"/>
    <p:sldId id="265" r:id="rId18"/>
    <p:sldId id="268" r:id="rId19"/>
    <p:sldId id="298" r:id="rId20"/>
    <p:sldId id="290" r:id="rId21"/>
    <p:sldId id="291" r:id="rId22"/>
    <p:sldId id="294" r:id="rId23"/>
    <p:sldId id="292" r:id="rId24"/>
    <p:sldId id="295" r:id="rId25"/>
    <p:sldId id="296" r:id="rId26"/>
    <p:sldId id="297" r:id="rId27"/>
    <p:sldId id="293" r:id="rId28"/>
    <p:sldId id="274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don Enikő" initials="SE" lastIdx="6" clrIdx="0">
    <p:extLst>
      <p:ext uri="{19B8F6BF-5375-455C-9EA6-DF929625EA0E}">
        <p15:presenceInfo xmlns:p15="http://schemas.microsoft.com/office/powerpoint/2012/main" userId="Sedon Enikő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884457-734E-46CA-9F57-01E031F7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DDF2EAA-DF66-4D05-9BA6-98468751D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D7C8DE-660E-4876-A6E3-F7EB866E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B1ACDF-798A-4933-BA6D-E685AD6A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78DCE2-A2F6-4F8D-8F5C-AC03FBB6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531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A3EE8A-17E2-476F-BC5A-2FB009BC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F5E99A5-555E-4B6F-9F28-355ABA1AA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BB48FFA-EBD7-4EEE-B09E-7A33AED0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2EDA05-0E66-4043-915B-A85142EC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A91055-E968-49E7-81E1-3DD97D96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039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43ACC72-688B-41E6-8EB2-9441722A8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B5BE9B5-C049-494A-BEFE-562220096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A9AF9F7-C708-4A70-8568-0D760A6F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D26823-58C8-4F3C-8C65-45DF3884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773AE5-FE38-40B6-ADF7-DB0440F2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549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A7AA6D-1ABE-4752-BE07-1947F6AC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212472-DC7D-49DA-A7B4-047E211D9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9DDC9D-EA4F-46A3-B168-D15281B7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105536-1F85-4CE8-A51F-8BB8D69E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97381F-A205-47BC-85FC-3D9B23A1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59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AA7F75-54DD-44AC-B160-BAFE78D8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2E91C4-CBCB-4F58-90EE-9E8A7EB0B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9B9B86-2B04-4916-9A6B-36A8328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30E0D1-5BED-4E1D-93CE-C7D32412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1D5AF2-B067-496F-B65E-0E0D2F93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68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ACE136-3995-46DB-B7BA-6641B4F2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65D2D9-D816-4CA6-8FE9-4D3A45964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A5EC44-D7FD-4176-8ACA-932286FED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D8D585E-3BF6-4992-955C-593DB17A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8E0436D-0064-40EF-B52E-58896209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8D26BF9-A432-486F-8338-E529BBDF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720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B6B278-10B4-4C27-B9DD-6996654D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C67AA4A-920E-4191-BC49-540178793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609B717-D538-4DC5-998C-299E58FC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DE1FB4E-3C3B-4FBB-A633-A18C912B5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75385FC-B04B-40EF-BCE3-40073B0AC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3F5FF12-DA96-4660-A8F7-05E78F6F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40690B5-477C-4810-BB8E-4D9024D1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E173A06-3237-471B-9C66-D0A77077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60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42E16-BBA6-4A7C-8E48-946841AA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3D10F6C-AABB-4AB0-9F25-79C46F21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7C58919-D5D6-4776-99D0-1F72C557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97A5BC-9B25-4E61-9001-8283FCE9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90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0339744-EE26-43A4-A1D1-DB9700CC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22360AE-17AA-41AA-A231-483A53E4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C992D03-2859-45B7-9B10-F20A6E63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303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6CD141-426F-41CD-9530-2EBDA62E8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731DDE-C23C-4F5F-8081-67E9FB270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47CA7B8-88E1-44C2-B194-6B483106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1A9B9C-66B6-414C-8E04-8967169E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4259F36-5F34-4D05-A1B1-A1274117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9E68AA9-AB2E-45AE-9377-E0B8DC3E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194839-C38E-4115-8A39-95468F23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AB65B7D-C9EF-40F4-82FF-8987390E0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18B924-43EF-4D05-87BF-FCBCD18A7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AC5D9F-46FC-4226-A497-85C5AEBB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C7A36E8-1405-4F71-872C-162A93FC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F5D99B-2778-432F-9BB8-570226CE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12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A25C785-9BD6-445A-9641-5D2D37219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86D1AD-C118-459C-ABB1-A85C888AD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DC50E1-3748-475F-BBFA-ACE90EAB6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A8BDA-EDFF-41E2-8B76-C54DD65A0BB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1AE172-9CD1-470E-B075-E6CF6EAFA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8305A1-65F7-48EA-97ED-D3B813D92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C3C9-9803-4691-AC98-D8C81F328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05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ef.hu/rajtad-all-a-jovod-elodonto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4" y="798553"/>
            <a:ext cx="11825567" cy="150028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2EEE5440-3CED-44B8-AFB2-2FFEA87EE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" y="2853219"/>
            <a:ext cx="12169423" cy="39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7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340686"/>
            <a:ext cx="3654391" cy="1690688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OKTATÁS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8250" y="2626424"/>
            <a:ext cx="4563750" cy="399906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UNICEF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gyerekbarát iskolákat  épít;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mobil osztálytermeket alakít ki;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tanárokat képez ki;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akár egy egész oktatási rendszert épít újjá.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8F96D5-E95A-4B38-81C8-58FE7D50450E}"/>
              </a:ext>
            </a:extLst>
          </p:cNvPr>
          <p:cNvSpPr txBox="1"/>
          <p:nvPr/>
        </p:nvSpPr>
        <p:spPr>
          <a:xfrm>
            <a:off x="160421" y="3086062"/>
            <a:ext cx="4812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123 millió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írástudatlan fiatal lány és fiú él a világon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58 millió gyermek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marad ki az alapfokú oktatásból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32 millió lány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 jár iskolába</a:t>
            </a:r>
          </a:p>
        </p:txBody>
      </p:sp>
    </p:spTree>
    <p:extLst>
      <p:ext uri="{BB962C8B-B14F-4D97-AF65-F5344CB8AC3E}">
        <p14:creationId xmlns:p14="http://schemas.microsoft.com/office/powerpoint/2010/main" val="323228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61810" y="160421"/>
            <a:ext cx="6091989" cy="1325563"/>
          </a:xfrm>
        </p:spPr>
        <p:txBody>
          <a:bodyPr/>
          <a:lstStyle/>
          <a:p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GYERMEKVÉDELEM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24926" y="1825624"/>
            <a:ext cx="7267074" cy="5032375"/>
          </a:xfrm>
        </p:spPr>
        <p:txBody>
          <a:bodyPr>
            <a:normAutofit fontScale="92500"/>
          </a:bodyPr>
          <a:lstStyle/>
          <a:p>
            <a:pPr fontAlgn="base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Közel </a:t>
            </a:r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millió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 éves gyereket bántalmaznak rendszeresen fizikailag szüleik, nevelőik.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Minden negyedik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év alatti kisgyerek olyan anyával él, aki családon belüli erőszak áldozata.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gyerekek egyharmada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szenved el internetes zaklatást 13 és 15 éves kora között.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Minden második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6-12 év közötti gyerek olyan országban él, ahol a testi fenyítés nincs megtiltva az iskolában.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világon </a:t>
            </a:r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millió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kamaszlányt ér szexuális erőszak, de csak 1% kér hivatalos segítséget.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16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88893D-2932-457B-97F8-A9BE6BD2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14" y="732735"/>
            <a:ext cx="11720970" cy="913921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FŐBB EREDMÉNYEI 2018-BÓL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BA89303-A362-43A0-AC7A-BA536FCD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66" y="2899149"/>
            <a:ext cx="2181216" cy="14542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AF8D54-D7B7-4F03-80B0-7B1FD8E5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65" y="2899149"/>
            <a:ext cx="2183962" cy="1454274"/>
          </a:xfrm>
          <a:prstGeom prst="rect">
            <a:avLst/>
          </a:prstGeom>
        </p:spPr>
      </p:pic>
      <p:pic>
        <p:nvPicPr>
          <p:cNvPr id="9" name="Kép 8" descr="A képen beltéri, személy, padló, fal látható&#10;&#10;A leírás teljesen megbízható">
            <a:extLst>
              <a:ext uri="{FF2B5EF4-FFF2-40B4-BE49-F238E27FC236}">
                <a16:creationId xmlns:a16="http://schemas.microsoft.com/office/drawing/2014/main" id="{7E2A3A7F-68C3-4D8A-8F1A-D54E72B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388" y="2897826"/>
            <a:ext cx="2183396" cy="1455597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6743B2E-A860-4C35-9EF4-1D830130BBA8}"/>
              </a:ext>
            </a:extLst>
          </p:cNvPr>
          <p:cNvSpPr txBox="1"/>
          <p:nvPr/>
        </p:nvSpPr>
        <p:spPr>
          <a:xfrm>
            <a:off x="204814" y="2242152"/>
            <a:ext cx="212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TÁPLÁLKOZÁS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43CFBF4-D099-4546-8BFB-4D47D67F47A8}"/>
              </a:ext>
            </a:extLst>
          </p:cNvPr>
          <p:cNvSpPr txBox="1"/>
          <p:nvPr/>
        </p:nvSpPr>
        <p:spPr>
          <a:xfrm>
            <a:off x="178443" y="4617767"/>
            <a:ext cx="208821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2.5 millió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alultáplált gyermeket kezelt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FA9BF71-F8B1-4772-8CAA-FEDC68FB8AC9}"/>
              </a:ext>
            </a:extLst>
          </p:cNvPr>
          <p:cNvSpPr txBox="1"/>
          <p:nvPr/>
        </p:nvSpPr>
        <p:spPr>
          <a:xfrm>
            <a:off x="4585294" y="2236627"/>
            <a:ext cx="2685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VÍZELLÁTÁS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8C90746-4609-45B6-B1F3-248ADC7B3702}"/>
              </a:ext>
            </a:extLst>
          </p:cNvPr>
          <p:cNvSpPr txBox="1"/>
          <p:nvPr/>
        </p:nvSpPr>
        <p:spPr>
          <a:xfrm>
            <a:off x="6974787" y="2236627"/>
            <a:ext cx="276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VÉDELEM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5E384E5-6D31-46C8-BA5A-8E69C197908E}"/>
              </a:ext>
            </a:extLst>
          </p:cNvPr>
          <p:cNvSpPr txBox="1"/>
          <p:nvPr/>
        </p:nvSpPr>
        <p:spPr>
          <a:xfrm>
            <a:off x="10133968" y="2236627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OKTATÁS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1781BC8E-FDCD-4921-92E4-0FB17263FC64}"/>
              </a:ext>
            </a:extLst>
          </p:cNvPr>
          <p:cNvSpPr/>
          <p:nvPr/>
        </p:nvSpPr>
        <p:spPr>
          <a:xfrm>
            <a:off x="2482038" y="4594797"/>
            <a:ext cx="2296883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13.5 millió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gyereknek adott kanyaró elleni védőoltást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148F518-9262-4356-948D-D865261E82E5}"/>
              </a:ext>
            </a:extLst>
          </p:cNvPr>
          <p:cNvSpPr/>
          <p:nvPr/>
        </p:nvSpPr>
        <p:spPr>
          <a:xfrm>
            <a:off x="4830198" y="4594797"/>
            <a:ext cx="24288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29.9 millió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embernek biztosított tiszta vizet az iváshoz, a főzéshez és a tisztálkodáshoz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D1D417EB-B7C9-441F-9299-B73F7290B7E9}"/>
              </a:ext>
            </a:extLst>
          </p:cNvPr>
          <p:cNvSpPr/>
          <p:nvPr/>
        </p:nvSpPr>
        <p:spPr>
          <a:xfrm>
            <a:off x="7342459" y="4619445"/>
            <a:ext cx="2367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2.8 millió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gyermeknek nyújtott pszichológiai és szociális támogatást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143E70E9-0057-43A1-A531-43A9875CE824}"/>
              </a:ext>
            </a:extLst>
          </p:cNvPr>
          <p:cNvSpPr/>
          <p:nvPr/>
        </p:nvSpPr>
        <p:spPr>
          <a:xfrm>
            <a:off x="9742388" y="4589019"/>
            <a:ext cx="24288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5.5 millió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 számára tette lehetővé az alapfokú oktatásban való részételt</a:t>
            </a:r>
          </a:p>
        </p:txBody>
      </p:sp>
      <p:pic>
        <p:nvPicPr>
          <p:cNvPr id="21" name="Kép 20" descr="A képen személy, beltéri, fiatal, mosolygó látható&#10;&#10;A leírás teljesen megbízható">
            <a:extLst>
              <a:ext uri="{FF2B5EF4-FFF2-40B4-BE49-F238E27FC236}">
                <a16:creationId xmlns:a16="http://schemas.microsoft.com/office/drawing/2014/main" id="{05E3EB22-B3F2-4283-B0BD-11E7C7A29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10" y="2899149"/>
            <a:ext cx="2192595" cy="1461730"/>
          </a:xfrm>
          <a:prstGeom prst="rect">
            <a:avLst/>
          </a:prstGeom>
        </p:spPr>
      </p:pic>
      <p:sp>
        <p:nvSpPr>
          <p:cNvPr id="22" name="Téglalap 21">
            <a:extLst>
              <a:ext uri="{FF2B5EF4-FFF2-40B4-BE49-F238E27FC236}">
                <a16:creationId xmlns:a16="http://schemas.microsoft.com/office/drawing/2014/main" id="{BE46EF6F-E241-4ACF-AD5C-B833B4CF4B0C}"/>
              </a:ext>
            </a:extLst>
          </p:cNvPr>
          <p:cNvSpPr/>
          <p:nvPr/>
        </p:nvSpPr>
        <p:spPr>
          <a:xfrm>
            <a:off x="2404993" y="2236818"/>
            <a:ext cx="2339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  <a:endParaRPr lang="hu-HU" sz="2000" b="1" dirty="0"/>
          </a:p>
        </p:txBody>
      </p:sp>
      <p:pic>
        <p:nvPicPr>
          <p:cNvPr id="26" name="Kép 25" descr="A képen kültéri, személy, talaj, fa látható&#10;&#10;A leírás teljesen megbízható">
            <a:extLst>
              <a:ext uri="{FF2B5EF4-FFF2-40B4-BE49-F238E27FC236}">
                <a16:creationId xmlns:a16="http://schemas.microsoft.com/office/drawing/2014/main" id="{25651B17-99BE-4803-B986-01145DFE8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5" y="2905283"/>
            <a:ext cx="2178289" cy="1449463"/>
          </a:xfrm>
          <a:prstGeom prst="rect">
            <a:avLst/>
          </a:prstGeom>
        </p:spPr>
      </p:pic>
      <p:sp>
        <p:nvSpPr>
          <p:cNvPr id="32" name="Tartalom helye 31">
            <a:extLst>
              <a:ext uri="{FF2B5EF4-FFF2-40B4-BE49-F238E27FC236}">
                <a16:creationId xmlns:a16="http://schemas.microsoft.com/office/drawing/2014/main" id="{DCE8D8B3-59FF-490C-9C15-BD702E0E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3401" y="1825624"/>
            <a:ext cx="118701" cy="6030349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389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15691" y="0"/>
            <a:ext cx="7476309" cy="169068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GYERMEKJOGI EGYEZMÉNY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91070" y="1690688"/>
            <a:ext cx="7200930" cy="51673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1989. november 20-án fogadta el az ENSZ közgyűlés </a:t>
            </a:r>
          </a:p>
          <a:p>
            <a:pPr>
              <a:lnSpc>
                <a:spcPct val="120000"/>
              </a:lnSpc>
            </a:pPr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minden 18. év alatti személyre érvényes</a:t>
            </a:r>
          </a:p>
          <a:p>
            <a:pPr>
              <a:lnSpc>
                <a:spcPct val="120000"/>
              </a:lnSpc>
            </a:pPr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eddig több mint 190 ország fogadta el a Gyermekjogi Egyezményt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A HÁROM ALAPPILLÉR:</a:t>
            </a:r>
          </a:p>
          <a:p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gondoskodás-ellátás,</a:t>
            </a:r>
          </a:p>
          <a:p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védelem és</a:t>
            </a:r>
          </a:p>
          <a:p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részvétel joga.</a:t>
            </a:r>
          </a:p>
          <a:p>
            <a:pPr marL="0" indent="0">
              <a:buNone/>
            </a:pPr>
            <a:endParaRPr lang="hu-H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Magyarország 1991-ben csatlakozott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 descr="A képen szekrény látható&#10;&#10;Automatikusan generált leírás">
            <a:extLst>
              <a:ext uri="{FF2B5EF4-FFF2-40B4-BE49-F238E27FC236}">
                <a16:creationId xmlns:a16="http://schemas.microsoft.com/office/drawing/2014/main" id="{BB4DFC8D-C397-4666-BBD0-B9CDFC66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87" y="0"/>
            <a:ext cx="520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C83A4F89-8315-49CD-A16C-D000FC1C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6281"/>
            <a:ext cx="7270230" cy="1191719"/>
          </a:xfrm>
          <a:solidFill>
            <a:srgbClr val="00B0F0"/>
          </a:solidFill>
        </p:spPr>
        <p:txBody>
          <a:bodyPr anchor="b">
            <a:noAutofit/>
          </a:bodyPr>
          <a:lstStyle/>
          <a:p>
            <a:pPr algn="ctr"/>
            <a:br>
              <a:rPr lang="hu-HU" sz="4000" b="1" dirty="0">
                <a:solidFill>
                  <a:schemeClr val="bg1"/>
                </a:solidFill>
              </a:rPr>
            </a:br>
            <a:br>
              <a:rPr lang="hu-HU" sz="4000" b="1" dirty="0">
                <a:solidFill>
                  <a:schemeClr val="bg1"/>
                </a:solidFill>
              </a:rPr>
            </a:br>
            <a:br>
              <a:rPr lang="hu-HU" sz="4000" b="1" dirty="0">
                <a:solidFill>
                  <a:schemeClr val="bg1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br>
              <a:rPr lang="hu-HU" sz="4000" b="1" dirty="0">
                <a:solidFill>
                  <a:srgbClr val="00B0F0"/>
                </a:solidFill>
              </a:rPr>
            </a:br>
            <a:r>
              <a:rPr lang="hu-HU" sz="4000" b="1" dirty="0">
                <a:solidFill>
                  <a:srgbClr val="00B0F0"/>
                </a:solidFill>
              </a:rPr>
              <a:t>                                                                                       </a:t>
            </a:r>
            <a:r>
              <a:rPr lang="hu-HU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 TESZ AZ UNICEF </a:t>
            </a:r>
            <a:br>
              <a:rPr lang="hu-HU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MAGYARORSZÁGON?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64AD3E-8F0E-4692-BDD3-D5932D720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230" y="1"/>
            <a:ext cx="4921770" cy="6858000"/>
          </a:xfrm>
          <a:solidFill>
            <a:srgbClr val="00B0F0"/>
          </a:solidFill>
        </p:spPr>
        <p:txBody>
          <a:bodyPr>
            <a:noAutofit/>
          </a:bodyPr>
          <a:lstStyle/>
          <a:p>
            <a:pPr lvl="0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1946-tól két éven át egészségügyi és élelmezési segítséget adott a magyar gyerekeknek</a:t>
            </a:r>
          </a:p>
          <a:p>
            <a:pPr lvl="0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1975-ben jött létre a magyar nemzeti bizottság</a:t>
            </a:r>
          </a:p>
          <a:p>
            <a:pPr lvl="0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adományokat gyűjt a világ legveszélyeztetettebb gyermekeinek</a:t>
            </a:r>
          </a:p>
          <a:p>
            <a:pPr lvl="0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képviseli a gyermekek érdekeit a döntéshozóknál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segítő programokat, konferenciákat szervez a gyermekjogok hazai védelméért és tudatosításáért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új programokat indít magyar hátrányos helyzetű gyerekeknek </a:t>
            </a:r>
          </a:p>
        </p:txBody>
      </p:sp>
    </p:spTree>
    <p:extLst>
      <p:ext uri="{BB962C8B-B14F-4D97-AF65-F5344CB8AC3E}">
        <p14:creationId xmlns:p14="http://schemas.microsoft.com/office/powerpoint/2010/main" val="224998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4D05C8-8D10-4EE8-A6A5-E70F35FF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33"/>
            <a:ext cx="12192000" cy="189407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hu-HU" b="1" dirty="0"/>
            </a:br>
            <a:r>
              <a:rPr lang="hu-H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MAGYARORSZÁG</a:t>
            </a:r>
            <a:br>
              <a:rPr lang="hu-H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KIEMELT HAZAI PROGRAMJAI</a:t>
            </a:r>
            <a:b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hape 201" descr="logo_eo-320x180.jpg">
            <a:extLst>
              <a:ext uri="{FF2B5EF4-FFF2-40B4-BE49-F238E27FC236}">
                <a16:creationId xmlns:a16="http://schemas.microsoft.com/office/drawing/2014/main" id="{3AE97CCE-A7BE-4669-9C59-F4DF517D44E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19534"/>
            <a:ext cx="3889419" cy="243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FB173EE-93BF-4F0C-B08B-253F21F29E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" y="2029055"/>
            <a:ext cx="3863030" cy="1784139"/>
          </a:xfrm>
          <a:prstGeom prst="rect">
            <a:avLst/>
          </a:prstGeom>
        </p:spPr>
      </p:pic>
      <p:pic>
        <p:nvPicPr>
          <p:cNvPr id="8" name="Kép 7" descr="A képen clipart látható&#10;&#10;A leírás nagyon megbízható">
            <a:extLst>
              <a:ext uri="{FF2B5EF4-FFF2-40B4-BE49-F238E27FC236}">
                <a16:creationId xmlns:a16="http://schemas.microsoft.com/office/drawing/2014/main" id="{FC84645D-3072-4D02-A68F-D028942314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17" y="2342269"/>
            <a:ext cx="7874671" cy="1518724"/>
          </a:xfrm>
          <a:prstGeom prst="rect">
            <a:avLst/>
          </a:prstGeom>
        </p:spPr>
      </p:pic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id="{23CC4A0D-BC66-4C93-93F5-53696F96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3" y="4422224"/>
            <a:ext cx="3751879" cy="2435775"/>
          </a:xfrm>
          <a:prstGeom prst="rect">
            <a:avLst/>
          </a:prstGeom>
        </p:spPr>
      </p:pic>
      <p:pic>
        <p:nvPicPr>
          <p:cNvPr id="13" name="Kép 12" descr="A képen étel látható&#10;&#10;Automatikusan generált leírás">
            <a:extLst>
              <a:ext uri="{FF2B5EF4-FFF2-40B4-BE49-F238E27FC236}">
                <a16:creationId xmlns:a16="http://schemas.microsoft.com/office/drawing/2014/main" id="{A4E97C91-2B26-4336-9033-A02235D11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98" y="4419534"/>
            <a:ext cx="2237804" cy="24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18977E-8B51-4898-9AD9-D3A54E71B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2385"/>
            <a:ext cx="4715994" cy="454090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hu-HU" sz="9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nemzetközi kampánya november 20-án, a Gyermekek Jogainak  Világnapján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diplomácia, a kultúra, a sport és az üzleti világ számos területén a gyermekek veszik át az irányítást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gyerekeknek joguk van a részvételhez, az információhoz és a véleménynyilvánításhoz </a:t>
            </a:r>
            <a:endParaRPr lang="hu-HU" sz="19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2FB55A4-4FAB-41A7-8CB2-3F47CC8F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365" y="2332385"/>
            <a:ext cx="5522137" cy="10666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UNICEF GYEREKHANG KAMPÁNY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745026" y="3344336"/>
            <a:ext cx="5426475" cy="305923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három magyarországi kampány üzenete több millió emberhez jutott el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több száz gyereknek szerzett életre szóló élményt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2019-ben az Akváriumban  nagyszabású rendezvény keretében népszerűsítettük a gyerekjogokat</a:t>
            </a:r>
          </a:p>
        </p:txBody>
      </p:sp>
      <p:pic>
        <p:nvPicPr>
          <p:cNvPr id="14" name="Kép 13" descr="A képen szöveg, égbolt látható&#10;&#10;A leírás nagyon megbízható">
            <a:extLst>
              <a:ext uri="{FF2B5EF4-FFF2-40B4-BE49-F238E27FC236}">
                <a16:creationId xmlns:a16="http://schemas.microsoft.com/office/drawing/2014/main" id="{AB0705E3-2681-4B2E-9E87-B181293C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0" y="0"/>
            <a:ext cx="2579862" cy="2345329"/>
          </a:xfrm>
          <a:prstGeom prst="rect">
            <a:avLst/>
          </a:prstGeom>
        </p:spPr>
      </p:pic>
      <p:pic>
        <p:nvPicPr>
          <p:cNvPr id="7" name="Kép 6" descr="A képen személy, beltéri, fal, asztal látható&#10;&#10;A leírás teljesen megbízható">
            <a:extLst>
              <a:ext uri="{FF2B5EF4-FFF2-40B4-BE49-F238E27FC236}">
                <a16:creationId xmlns:a16="http://schemas.microsoft.com/office/drawing/2014/main" id="{689AE387-5926-45C8-9844-631425366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2"/>
            <a:ext cx="2168532" cy="2328357"/>
          </a:xfrm>
          <a:prstGeom prst="rect">
            <a:avLst/>
          </a:prstGeom>
        </p:spPr>
      </p:pic>
      <p:pic>
        <p:nvPicPr>
          <p:cNvPr id="10" name="Kép 9" descr="A képen épület, víz, kültéri, éjjel látható&#10;&#10;A leírás teljesen megbízható">
            <a:extLst>
              <a:ext uri="{FF2B5EF4-FFF2-40B4-BE49-F238E27FC236}">
                <a16:creationId xmlns:a16="http://schemas.microsoft.com/office/drawing/2014/main" id="{1CD0BDDD-6209-4073-BDEE-FD7B6B4B5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9" y="2240122"/>
            <a:ext cx="1995717" cy="2208429"/>
          </a:xfrm>
          <a:prstGeom prst="rect">
            <a:avLst/>
          </a:prstGeom>
        </p:spPr>
      </p:pic>
      <p:pic>
        <p:nvPicPr>
          <p:cNvPr id="31" name="Kép 30" descr="A képen beltéri, személy, ülő, fal látható&#10;&#10;A leírás teljesen megbízható">
            <a:extLst>
              <a:ext uri="{FF2B5EF4-FFF2-40B4-BE49-F238E27FC236}">
                <a16:creationId xmlns:a16="http://schemas.microsoft.com/office/drawing/2014/main" id="{AB44556E-3A16-4BD6-B542-4375128F7A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4" y="0"/>
            <a:ext cx="2054139" cy="2313064"/>
          </a:xfrm>
          <a:prstGeom prst="rect">
            <a:avLst/>
          </a:prstGeom>
        </p:spPr>
      </p:pic>
      <p:pic>
        <p:nvPicPr>
          <p:cNvPr id="41" name="Kép 40" descr="A képen víz, sport, személy, kültéri látható&#10;&#10;A leírás teljesen megbízható">
            <a:extLst>
              <a:ext uri="{FF2B5EF4-FFF2-40B4-BE49-F238E27FC236}">
                <a16:creationId xmlns:a16="http://schemas.microsoft.com/office/drawing/2014/main" id="{507AE5F3-6167-403F-A8CA-A3DF07850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89" y="8104"/>
            <a:ext cx="2352011" cy="2313064"/>
          </a:xfrm>
          <a:prstGeom prst="rect">
            <a:avLst/>
          </a:prstGeom>
        </p:spPr>
      </p:pic>
      <p:pic>
        <p:nvPicPr>
          <p:cNvPr id="6" name="Kép 5" descr="A képen személy, beltéri, épület, asztal látható&#10;&#10;Automatikusan generált leírás">
            <a:extLst>
              <a:ext uri="{FF2B5EF4-FFF2-40B4-BE49-F238E27FC236}">
                <a16:creationId xmlns:a16="http://schemas.microsoft.com/office/drawing/2014/main" id="{014B40C7-C3D5-4690-9719-D2FDF11ED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38" y="-3113"/>
            <a:ext cx="3237408" cy="2348442"/>
          </a:xfrm>
          <a:prstGeom prst="rect">
            <a:avLst/>
          </a:prstGeom>
        </p:spPr>
      </p:pic>
      <p:pic>
        <p:nvPicPr>
          <p:cNvPr id="12" name="Kép 11" descr="A képen személy, beltéri, férfi, csoport látható&#10;&#10;Automatikusan generált leírás">
            <a:extLst>
              <a:ext uri="{FF2B5EF4-FFF2-40B4-BE49-F238E27FC236}">
                <a16:creationId xmlns:a16="http://schemas.microsoft.com/office/drawing/2014/main" id="{52B62176-49BF-421B-88D0-CF21C130F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01" y="4412393"/>
            <a:ext cx="1994935" cy="2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3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5D531A-2E68-4E10-B659-294FE3D4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"/>
            <a:ext cx="12192003" cy="11429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ÉBRESZTŐ</a:t>
            </a:r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ÓRA</a:t>
            </a:r>
            <a:endParaRPr lang="hu-H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428623-173E-4221-AD53-86814981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72" y="1212893"/>
            <a:ext cx="5728464" cy="542653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ingyenes országos iskolai program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gyermekjogok ismertségének növeléséért 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érzékennyé teszi a gyerekeket a világ legveszélyeztetettebb gyermekeinek sorsa iránt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2x45 perces beszélgetés, interaktív játék során a gyerekek elmondhatják a véleményüket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felhívja a figyelmet a rájuk leselkedő veszélyekre és a lehetséges megoldásokra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D069D80-5401-4E47-AEB3-D24AD303F559}"/>
              </a:ext>
            </a:extLst>
          </p:cNvPr>
          <p:cNvSpPr txBox="1"/>
          <p:nvPr/>
        </p:nvSpPr>
        <p:spPr>
          <a:xfrm>
            <a:off x="6463537" y="5103672"/>
            <a:ext cx="5555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Indulás: 2014. április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Elért gyermekek száma (2018): kb. 20 000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Elért iskolák száma: 242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Elért települések száma: 78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Régiós központok: Budapest, Debrecen, Győr, Pécs, Szeged, Tatabánya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37" y="1143000"/>
            <a:ext cx="572846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2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2FB9F2-212F-458D-A1E2-4B2C4FA9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16878" cy="1461505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hu-HU" sz="48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GYERMEKBARÁT TELEPÜLÉS</a:t>
            </a:r>
            <a:br>
              <a:rPr lang="hu-HU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6B3098-77FF-4546-A227-CA793B721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8105"/>
            <a:ext cx="7216878" cy="474900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u-HU" sz="3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 GYERMEKBARÁT TELEPÜLÉS ELKÖTELEZETT A GYERMEKJOGI EGYEZMÉNY TELJESKÖRŰ BETARTÁSA MELLETT.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Garantálja, hogy minden gyermek és fiatal: </a:t>
            </a:r>
          </a:p>
          <a:p>
            <a:pPr marL="0" indent="0">
              <a:buNone/>
            </a:pPr>
            <a:endParaRPr lang="hu-H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hatással lehessen a települését érintő döntésekre; </a:t>
            </a:r>
          </a:p>
          <a:p>
            <a:pPr lvl="0"/>
            <a:endParaRPr lang="hu-H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elmondhassa a véleményét arról, hogy milyen településen szeretne élni; </a:t>
            </a:r>
          </a:p>
          <a:p>
            <a:pPr lvl="0"/>
            <a:endParaRPr lang="hu-H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aktívan részt vehessen a családi, kisközösségi és társadalmi életben. </a:t>
            </a:r>
          </a:p>
          <a:p>
            <a:pPr marL="0" lvl="0" indent="0">
              <a:buNone/>
            </a:pPr>
            <a:endParaRPr lang="hu-HU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1F3F92F-C4DF-4D36-B7CA-0FC183CEE8BE}"/>
              </a:ext>
            </a:extLst>
          </p:cNvPr>
          <p:cNvSpPr txBox="1"/>
          <p:nvPr/>
        </p:nvSpPr>
        <p:spPr>
          <a:xfrm>
            <a:off x="7216878" y="4795897"/>
            <a:ext cx="497512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GYERMEKBARÁT TELEPÜLÉSEK: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2015: Cigánd, Hódmezővásárhely és Óbuda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2016: Alsómocsolád, Bordány és Hajdúnánás 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2017: Budaörs, Orosháza és Zalaegerszeg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2018: Belváros-Lipótváros, Zalaszentgrót</a:t>
            </a:r>
          </a:p>
          <a:p>
            <a:pPr lvl="0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2019: Jászboldogháza, Tata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7474D01-B75B-4558-8A36-10B0FE86EE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6878" y="1"/>
            <a:ext cx="4975122" cy="47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9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DF0AE5-18EC-4E0A-8EEF-15693FE2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7" cy="1463039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RAJTAD ÁLL A JÖVŐD  </a:t>
            </a:r>
            <a:b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 GENERÁCIÓ KORLÁTOK NÉLKÜL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A1EC90-2017-4678-B2C2-98D73FD6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447" y="1463039"/>
            <a:ext cx="4976551" cy="5394962"/>
          </a:xfrm>
          <a:solidFill>
            <a:srgbClr val="00B0F0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lehetőség </a:t>
            </a:r>
            <a:r>
              <a:rPr lang="hu-HU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14-24 éves magyar fiatalok</a:t>
            </a: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 számára jövőjük aktív alakítására</a:t>
            </a:r>
          </a:p>
          <a:p>
            <a:pPr>
              <a:lnSpc>
                <a:spcPct val="120000"/>
              </a:lnSpc>
            </a:pPr>
            <a:r>
              <a:rPr lang="hu-HU" sz="8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kreatív helyi megoldások</a:t>
            </a:r>
            <a:r>
              <a:rPr lang="hu-H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dolgoznak ki az őket érintő társadalmi problémák megoldására</a:t>
            </a:r>
          </a:p>
          <a:p>
            <a:pPr>
              <a:lnSpc>
                <a:spcPct val="120000"/>
              </a:lnSpc>
            </a:pP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szakértők és mentorok segítségével </a:t>
            </a:r>
            <a:r>
              <a:rPr lang="hu-HU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országos műhelymunkában, </a:t>
            </a: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többnapos képzésen dolgozhatnak az ötleteken </a:t>
            </a:r>
          </a:p>
          <a:p>
            <a:pPr>
              <a:lnSpc>
                <a:spcPct val="120000"/>
              </a:lnSpc>
            </a:pP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a megvalósításához az UNICEF </a:t>
            </a:r>
            <a:r>
              <a:rPr lang="hu-HU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pénzügyi és szakmai támogatás</a:t>
            </a: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t biztosít</a:t>
            </a:r>
          </a:p>
          <a:p>
            <a:pPr>
              <a:lnSpc>
                <a:spcPct val="120000"/>
              </a:lnSpc>
            </a:pP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a legjobb helyi projektek </a:t>
            </a:r>
            <a:r>
              <a:rPr lang="hu-HU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nemzetközi zsűri </a:t>
            </a:r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elé kerülnek, itt további anyagi és mentori támogatást nyerhetnek</a:t>
            </a:r>
          </a:p>
          <a:p>
            <a:pPr marL="0" indent="0">
              <a:buNone/>
            </a:pPr>
            <a:br>
              <a:rPr lang="hu-HU" sz="8000" dirty="0">
                <a:hlinkClick r:id="rId3"/>
              </a:rPr>
            </a:br>
            <a:endParaRPr lang="hu-HU" sz="8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415E6E2-1A60-447C-A4A2-31C0A3435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68" y="5112328"/>
            <a:ext cx="1383519" cy="15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2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F05B1-DB78-4E20-B781-33C84902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74" y="2868073"/>
            <a:ext cx="10515600" cy="943548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A KÖZÖS BENNÜK?</a:t>
            </a:r>
          </a:p>
        </p:txBody>
      </p:sp>
      <p:pic>
        <p:nvPicPr>
          <p:cNvPr id="5" name="Kép 4" descr="A képen személy, férfi, fal, ruházat látható&#10;&#10;A leírás teljesen megbízható">
            <a:extLst>
              <a:ext uri="{FF2B5EF4-FFF2-40B4-BE49-F238E27FC236}">
                <a16:creationId xmlns:a16="http://schemas.microsoft.com/office/drawing/2014/main" id="{2E2DC230-F783-4CF4-BA04-83C1F245CF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" y="-7289"/>
            <a:ext cx="2006308" cy="2530818"/>
          </a:xfrm>
          <a:prstGeom prst="rect">
            <a:avLst/>
          </a:prstGeom>
        </p:spPr>
      </p:pic>
      <p:pic>
        <p:nvPicPr>
          <p:cNvPr id="10" name="Kép 9" descr="A képen nyakkendő, férfi, ruházat, személy látható&#10;&#10;A leírás teljesen megbízható">
            <a:extLst>
              <a:ext uri="{FF2B5EF4-FFF2-40B4-BE49-F238E27FC236}">
                <a16:creationId xmlns:a16="http://schemas.microsoft.com/office/drawing/2014/main" id="{144887F7-8F7F-4A42-8C67-240B3CE1B0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30" y="-9203"/>
            <a:ext cx="1858967" cy="2525927"/>
          </a:xfrm>
          <a:prstGeom prst="rect">
            <a:avLst/>
          </a:prstGeom>
        </p:spPr>
      </p:pic>
      <p:pic>
        <p:nvPicPr>
          <p:cNvPr id="11" name="Kép 10" descr="A képen személy, férfi, öltöny, nyakkendő látható&#10;&#10;A leírás teljesen megbízható">
            <a:extLst>
              <a:ext uri="{FF2B5EF4-FFF2-40B4-BE49-F238E27FC236}">
                <a16:creationId xmlns:a16="http://schemas.microsoft.com/office/drawing/2014/main" id="{D111B465-5BCB-4715-9FB5-9AB72C086F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37" y="4240440"/>
            <a:ext cx="2054989" cy="261728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8F4FF5D-BF64-4CAB-AD28-D414C60DC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3326" y="4240440"/>
            <a:ext cx="1767058" cy="2617560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76B339F8-905E-4745-9E18-73E02335895A}"/>
              </a:ext>
            </a:extLst>
          </p:cNvPr>
          <p:cNvSpPr txBox="1"/>
          <p:nvPr/>
        </p:nvSpPr>
        <p:spPr>
          <a:xfrm>
            <a:off x="39258" y="1815643"/>
            <a:ext cx="186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BECKHAM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367E468E-BD5D-4D68-B4C9-891984441AC1}"/>
              </a:ext>
            </a:extLst>
          </p:cNvPr>
          <p:cNvSpPr txBox="1"/>
          <p:nvPr/>
        </p:nvSpPr>
        <p:spPr>
          <a:xfrm>
            <a:off x="8325082" y="1865524"/>
            <a:ext cx="176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JACKIE CHAN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CA3A4D4C-8E59-485E-9D81-AE0CD0BD2949}"/>
              </a:ext>
            </a:extLst>
          </p:cNvPr>
          <p:cNvSpPr txBox="1"/>
          <p:nvPr/>
        </p:nvSpPr>
        <p:spPr>
          <a:xfrm>
            <a:off x="8389860" y="6154621"/>
            <a:ext cx="176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LIAM NEESON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D930BECC-E18D-4825-92FC-ED3396D08CD8}"/>
              </a:ext>
            </a:extLst>
          </p:cNvPr>
          <p:cNvSpPr txBox="1"/>
          <p:nvPr/>
        </p:nvSpPr>
        <p:spPr>
          <a:xfrm>
            <a:off x="10441571" y="6150114"/>
            <a:ext cx="151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KATY PERRY</a:t>
            </a:r>
          </a:p>
        </p:txBody>
      </p:sp>
      <p:pic>
        <p:nvPicPr>
          <p:cNvPr id="6" name="Kép 5" descr="A képen személy, férfi, nyakkendő, ruházat látható&#10;&#10;A leírás teljesen megbízható">
            <a:extLst>
              <a:ext uri="{FF2B5EF4-FFF2-40B4-BE49-F238E27FC236}">
                <a16:creationId xmlns:a16="http://schemas.microsoft.com/office/drawing/2014/main" id="{B8CE2EF6-83E9-483F-B623-649861B5B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21" y="-12380"/>
            <a:ext cx="1859270" cy="2541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D7BD5E0-41A9-4D65-8C9A-E4FD3BF9C8AA}"/>
              </a:ext>
            </a:extLst>
          </p:cNvPr>
          <p:cNvSpPr txBox="1"/>
          <p:nvPr/>
        </p:nvSpPr>
        <p:spPr>
          <a:xfrm flipH="1">
            <a:off x="6632733" y="3063047"/>
            <a:ext cx="176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68" y="4258"/>
            <a:ext cx="4476544" cy="251805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34" y="4266413"/>
            <a:ext cx="2621407" cy="262140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158487" y="3560612"/>
            <a:ext cx="2691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031960" y="1839542"/>
            <a:ext cx="435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BERLINI FILHARMONKUS ZENEKAR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348134" y="6171173"/>
            <a:ext cx="2116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EWAN MCGREGOR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28" y="-11268"/>
            <a:ext cx="2030856" cy="254057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12" y="-14063"/>
            <a:ext cx="1926818" cy="2537105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6697014" y="219103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6415213" y="1857988"/>
            <a:ext cx="1518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ORLANDO</a:t>
            </a:r>
          </a:p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BLOOM</a:t>
            </a: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3" y="4266413"/>
            <a:ext cx="3280929" cy="2616989"/>
          </a:xfrm>
          <a:prstGeom prst="rect">
            <a:avLst/>
          </a:prstGeom>
        </p:spPr>
      </p:pic>
      <p:pic>
        <p:nvPicPr>
          <p:cNvPr id="27" name="Tartalom helye 26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78" y="4241659"/>
            <a:ext cx="3036582" cy="2636237"/>
          </a:xfrm>
        </p:spPr>
      </p:pic>
      <p:sp>
        <p:nvSpPr>
          <p:cNvPr id="28" name="Szövegdoboz 27"/>
          <p:cNvSpPr txBox="1"/>
          <p:nvPr/>
        </p:nvSpPr>
        <p:spPr>
          <a:xfrm>
            <a:off x="-7783" y="6182260"/>
            <a:ext cx="160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AUDREY HEPBURN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439126" y="6182260"/>
            <a:ext cx="162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LIONEL</a:t>
            </a:r>
          </a:p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</a:t>
            </a:r>
          </a:p>
        </p:txBody>
      </p:sp>
      <p:sp>
        <p:nvSpPr>
          <p:cNvPr id="36" name="Téglalap 35"/>
          <p:cNvSpPr/>
          <p:nvPr/>
        </p:nvSpPr>
        <p:spPr>
          <a:xfrm>
            <a:off x="10190319" y="1865524"/>
            <a:ext cx="1828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D. TÓTH KRISZTA</a:t>
            </a:r>
          </a:p>
        </p:txBody>
      </p:sp>
    </p:spTree>
    <p:extLst>
      <p:ext uri="{BB962C8B-B14F-4D97-AF65-F5344CB8AC3E}">
        <p14:creationId xmlns:p14="http://schemas.microsoft.com/office/powerpoint/2010/main" val="403194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C64E78-9C93-4BBC-B74C-53E5EBE7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348" y="169818"/>
            <a:ext cx="8791303" cy="750162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ELSŐ KILÁTÓ PROGRAM</a:t>
            </a:r>
          </a:p>
        </p:txBody>
      </p:sp>
      <p:pic>
        <p:nvPicPr>
          <p:cNvPr id="4" name="Ricky Martin magyar gyerekekkel talalkozott">
            <a:hlinkClick r:id="" action="ppaction://media"/>
            <a:extLst>
              <a:ext uri="{FF2B5EF4-FFF2-40B4-BE49-F238E27FC236}">
                <a16:creationId xmlns:a16="http://schemas.microsoft.com/office/drawing/2014/main" id="{AD2EAC61-AA44-4465-9D66-300DF1F333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916" y="911157"/>
            <a:ext cx="10572166" cy="59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F30E47-F63A-45D6-ADBF-B16DDB6B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05698" cy="140959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TERVEK ÉS CÉLOK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6A9072-0CB8-4634-8A7B-1954B1C0A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46415"/>
            <a:ext cx="8096596" cy="5411584"/>
          </a:xfrm>
        </p:spPr>
        <p:txBody>
          <a:bodyPr>
            <a:normAutofit fontScale="925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gyerekek megbirkózási képességének fejlesztése kulturális- és spotélményekkel, élménytréningekkel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személyiségfejlesztés, traumafeldolgozás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kommunikációs készségek fejlesztése</a:t>
            </a:r>
          </a:p>
          <a:p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támogató közösség létrehozása, megerősítése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áldozattá válás megelőzése</a:t>
            </a:r>
          </a:p>
          <a:p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nevelők feltöltődésének, képzésének segítése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gyakorlati felkészítés felnőtt élet kihívásaira</a:t>
            </a:r>
          </a:p>
          <a:p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több éves fejlesztés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375D678-5C1C-4093-808B-4D048A655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54" y="0"/>
            <a:ext cx="2344189" cy="144641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683A5F8-4166-4819-9D9D-E7A708190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98" y="1409598"/>
            <a:ext cx="4086301" cy="5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436BD0-813E-441B-81D2-F12C5989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4" y="0"/>
            <a:ext cx="10201835" cy="109728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PROGRAMBA BEVONT INTÉZMÉNYEK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04106E6-02C9-432B-86AA-63B12CE87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90164" cy="123640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C8D4071-52E8-4BA2-B32D-9A3940C460CC}"/>
              </a:ext>
            </a:extLst>
          </p:cNvPr>
          <p:cNvSpPr txBox="1"/>
          <p:nvPr/>
        </p:nvSpPr>
        <p:spPr>
          <a:xfrm>
            <a:off x="4089480" y="1236405"/>
            <a:ext cx="810252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BOLYAI GYERMEKOTTHONI KÖZPONT - BUDAPEST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DEBRECENI REMÉNYSUGÁR GYERMEKOTTHON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EMMI RÁKOSPALOTAI JAVÍTÓINTÉZET ÉS SPECIÁLIS GYERMEKOTTHON - BUDAPEST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MARGARÉTA GYERMEKOTTHON - SZÁTOK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SZABOLCS-SZATMÁR-BEREG MEGYEI GYERMEKVÉDELMI KÖZPONT - MÁTÉSZALKA</a:t>
            </a:r>
          </a:p>
          <a:p>
            <a:pPr lvl="0"/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A képen kültéri, kicsi, fekete, utca látható&#10;&#10;Automatikusan generált leírás">
            <a:extLst>
              <a:ext uri="{FF2B5EF4-FFF2-40B4-BE49-F238E27FC236}">
                <a16:creationId xmlns:a16="http://schemas.microsoft.com/office/drawing/2014/main" id="{423A6CA9-80C7-461E-A6A3-5FE1444EF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405"/>
            <a:ext cx="4089480" cy="56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92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83ED0C-3F8B-4DD8-8C7C-5DA4F518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4217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PROGRAM MENTORAI ÉS MÓDSZEREI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6AE88E2-C1C7-4876-B262-F2216886A147}"/>
              </a:ext>
            </a:extLst>
          </p:cNvPr>
          <p:cNvSpPr txBox="1"/>
          <p:nvPr/>
        </p:nvSpPr>
        <p:spPr>
          <a:xfrm>
            <a:off x="8462554" y="3749456"/>
            <a:ext cx="3827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MÓDSZEREK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élménypedagógia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drámapedagógia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endParaRPr lang="hu-HU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zeneterápia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10-15 fős csoportok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havi két foglalkozás és élményprogram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F35497E-915E-43A5-B1D8-C17DFD9E4099}"/>
              </a:ext>
            </a:extLst>
          </p:cNvPr>
          <p:cNvSpPr txBox="1"/>
          <p:nvPr/>
        </p:nvSpPr>
        <p:spPr>
          <a:xfrm>
            <a:off x="157843" y="3749457"/>
            <a:ext cx="3827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INTÉZMÉNYEK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Élményakadémia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művészszínházak ifjúsági műhelyei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kedvezményes programokat, szervezést nyújtó cégek</a:t>
            </a:r>
          </a:p>
        </p:txBody>
      </p:sp>
    </p:spTree>
    <p:extLst>
      <p:ext uri="{BB962C8B-B14F-4D97-AF65-F5344CB8AC3E}">
        <p14:creationId xmlns:p14="http://schemas.microsoft.com/office/powerpoint/2010/main" val="284998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8206AF-6F3F-46EC-AF69-2426EE33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114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KILÁTÓ ELSŐ ÉVÉNEK MÉRLEGE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39F9DD-D8A1-4ADD-87C3-07E6004AF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728" y="861482"/>
            <a:ext cx="6564539" cy="4048347"/>
          </a:xfrm>
        </p:spPr>
        <p:txBody>
          <a:bodyPr>
            <a:normAutofit/>
          </a:bodyPr>
          <a:lstStyle/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közel 100 rendezvény 500 gyerek bevonásával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több mint 30 támogató cég, intézmény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bizalom, hatékony csoportmunka, készségfejlődés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óvodás csoport bevonása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motivációt ad a programban való részvétel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szoros együttműködés a nevelőkkel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hazai adományozás motorja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példaképek, szerepmodellek, kommunikációs minták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225C1C4-2449-49D9-9BD2-A65BE9E2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7" y="2820221"/>
            <a:ext cx="2813733" cy="211029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313F08C-E9B7-457A-B459-66708C276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4409" y="881149"/>
            <a:ext cx="2813729" cy="2110296"/>
          </a:xfrm>
          <a:prstGeom prst="rect">
            <a:avLst/>
          </a:prstGeom>
        </p:spPr>
      </p:pic>
      <p:pic>
        <p:nvPicPr>
          <p:cNvPr id="11" name="Kép 10" descr="A képen személy, személyek, csoport, épület látható&#10;&#10;Automatikusan generált leírás">
            <a:extLst>
              <a:ext uri="{FF2B5EF4-FFF2-40B4-BE49-F238E27FC236}">
                <a16:creationId xmlns:a16="http://schemas.microsoft.com/office/drawing/2014/main" id="{E0AAD99F-8C4F-446D-AE64-D0805801C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016"/>
            <a:ext cx="2813730" cy="2110297"/>
          </a:xfrm>
          <a:prstGeom prst="rect">
            <a:avLst/>
          </a:prstGeom>
        </p:spPr>
      </p:pic>
      <p:pic>
        <p:nvPicPr>
          <p:cNvPr id="13" name="Kép 12" descr="A képen személy, beltéri, ülő, tartás látható&#10;&#10;Automatikusan generált leírás">
            <a:extLst>
              <a:ext uri="{FF2B5EF4-FFF2-40B4-BE49-F238E27FC236}">
                <a16:creationId xmlns:a16="http://schemas.microsoft.com/office/drawing/2014/main" id="{A04AA3D5-096C-4A68-B91F-E557B0A67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941543"/>
            <a:ext cx="2879218" cy="1925477"/>
          </a:xfrm>
          <a:prstGeom prst="rect">
            <a:avLst/>
          </a:prstGeom>
        </p:spPr>
      </p:pic>
      <p:pic>
        <p:nvPicPr>
          <p:cNvPr id="17" name="Kép 16" descr="A képen személy, beltéri, mennyezet, szoba látható&#10;&#10;Automatikusan generált leírás">
            <a:extLst>
              <a:ext uri="{FF2B5EF4-FFF2-40B4-BE49-F238E27FC236}">
                <a16:creationId xmlns:a16="http://schemas.microsoft.com/office/drawing/2014/main" id="{0D429649-3055-4F19-9826-E127CEE51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05" y="4914859"/>
            <a:ext cx="2921295" cy="1947530"/>
          </a:xfrm>
          <a:prstGeom prst="rect">
            <a:avLst/>
          </a:prstGeom>
        </p:spPr>
      </p:pic>
      <p:pic>
        <p:nvPicPr>
          <p:cNvPr id="19" name="Kép 18" descr="A képen személy, beltéri, asztal, gyermek látható&#10;&#10;Automatikusan generált leírás">
            <a:extLst>
              <a:ext uri="{FF2B5EF4-FFF2-40B4-BE49-F238E27FC236}">
                <a16:creationId xmlns:a16="http://schemas.microsoft.com/office/drawing/2014/main" id="{C16F92C5-6352-4352-A71A-6018A0AB3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70" y="861483"/>
            <a:ext cx="2813729" cy="2043708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654BA100-E006-4F50-A187-0B63FC8DF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02" y="4909829"/>
            <a:ext cx="3479450" cy="1957191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7262E978-3989-4F31-9851-B129295BA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16" y="4900856"/>
            <a:ext cx="3036271" cy="19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2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8BE742-032A-48FD-B588-2C3A3552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041" y="-2"/>
            <a:ext cx="6244046" cy="1358536"/>
          </a:xfrm>
        </p:spPr>
        <p:txBody>
          <a:bodyPr/>
          <a:lstStyle/>
          <a:p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VISSZAJELZÉSEK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9A214C8-76D7-4CD8-841B-1311D3D93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97" y="-2"/>
            <a:ext cx="3391203" cy="447273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BEDCA19-60C6-48F5-9C44-5B14558CBBA0}"/>
              </a:ext>
            </a:extLst>
          </p:cNvPr>
          <p:cNvSpPr/>
          <p:nvPr/>
        </p:nvSpPr>
        <p:spPr>
          <a:xfrm>
            <a:off x="8800796" y="4472732"/>
            <a:ext cx="3391203" cy="238526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„Nagy Ervin úgy beszélt velünk, mintha már nagyon régen ismerne minket.”</a:t>
            </a:r>
          </a:p>
          <a:p>
            <a:pPr>
              <a:spcBef>
                <a:spcPts val="300"/>
              </a:spcBef>
            </a:pP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„Számomra minden program nagy élmény volt, más és különleges, magamtól nem jutottam volna el ezekre a helyszínekre.”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F08534A-B56E-47D4-8732-206FCEFAF4C5}"/>
              </a:ext>
            </a:extLst>
          </p:cNvPr>
          <p:cNvSpPr/>
          <p:nvPr/>
        </p:nvSpPr>
        <p:spPr>
          <a:xfrm>
            <a:off x="0" y="1608271"/>
            <a:ext cx="8814085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Megtanulnak együttműködni egymással, elfogadni egymás különbözőségeit, másságát.”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Saját foglalkozásaimba beépítettem egy-egy elemet abból, amit a mentoroktól tanultam.”</a:t>
            </a:r>
          </a:p>
          <a:p>
            <a:pPr>
              <a:spcBef>
                <a:spcPts val="300"/>
              </a:spcBef>
            </a:pP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>
              <a:spcBef>
                <a:spcPts val="300"/>
              </a:spcBef>
            </a:pPr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„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Már pár alkalom alatt nyugodtabbak lettek, jobban figyelnek egymásra,  egyre jobban tudnak visszajelzést adni az érzéseikről és arról, hogy mi történik velük, partnerként tekintenek ránk és a társaikra.”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just"/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„Ezeken a foglalkozásokon mi is megmutatjuk magunkat, és az általunk fontosnak gondolt értékeket - minden gyakorlatban és játékban részt veszünk, és mentorként ÉS szerepmodellként, férfimintaként is állunk a csoport előtt.”</a:t>
            </a:r>
          </a:p>
          <a:p>
            <a:pPr algn="just"/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b="1" dirty="0">
                <a:solidFill>
                  <a:srgbClr val="4A442A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„A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programon adott a lehetőség arra is, hogy kudarcaikat átértékeljék, hibáikból tanuljanak, megpróbálják másképp levezetni az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indulataikat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, megbeszéljék közösen a megoldásokat.”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8C5791A-C6A1-4ED1-9E67-40D4116C0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2" y="-1"/>
            <a:ext cx="2092585" cy="13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63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A5E5D5-7C6E-45DD-AA5B-3138ABE1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11624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GYERMEKVÉDELMI RENDSZER TÁMOGATÁSA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B680B8-91C1-479B-A093-4C1B9766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1624"/>
            <a:ext cx="12191998" cy="57463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gyermekek önbizalmának, önértékelésének rendszeres fejlesztése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támogatók bevonása az otthonok felújítására, tárgyi eszközeik bővítésére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traumateam a krízisben lévő gyerekek és nevelők terápiájára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mediáció a nevelők és a gyerekek közötti kommunikáció javítására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pályaorientációs céglátogatások, munkalehetőségek bemutatása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élménylehetőségek nevelőknek családi felhasználásra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kirándulások intenzív csoporttréninggel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rendszeres konzultáció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pihenéssel egybekötött képzés nevelőknek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a gyermekkereskedelem visszaszorítására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5D8DCA-B1CA-4454-A28A-4F2755066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09" y="4792666"/>
            <a:ext cx="4362680" cy="16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56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12FFC3-E470-4F41-99A9-78608F73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SZEMÉLYES TÖRTÉNETEK</a:t>
            </a:r>
          </a:p>
        </p:txBody>
      </p:sp>
    </p:spTree>
    <p:extLst>
      <p:ext uri="{BB962C8B-B14F-4D97-AF65-F5344CB8AC3E}">
        <p14:creationId xmlns:p14="http://schemas.microsoft.com/office/powerpoint/2010/main" val="3869335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167306-1963-43C2-AD52-81E11A44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2230"/>
            <a:ext cx="4426857" cy="8418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KÖSZÖNJÜK !</a:t>
            </a:r>
          </a:p>
        </p:txBody>
      </p:sp>
      <p:pic>
        <p:nvPicPr>
          <p:cNvPr id="7" name="Kép 6" descr="A képen objektum, óra látható&#10;&#10;A leírás teljesen megbízható">
            <a:extLst>
              <a:ext uri="{FF2B5EF4-FFF2-40B4-BE49-F238E27FC236}">
                <a16:creationId xmlns:a16="http://schemas.microsoft.com/office/drawing/2014/main" id="{CFA66DF3-0437-470D-92C9-BC4514CA0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4886459"/>
            <a:ext cx="11538857" cy="15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F05B1-DB78-4E20-B781-33C84902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60" y="2224099"/>
            <a:ext cx="11056491" cy="78337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JÓSZOLGÁLATI NAGYKÖVETEI</a:t>
            </a:r>
          </a:p>
        </p:txBody>
      </p:sp>
      <p:pic>
        <p:nvPicPr>
          <p:cNvPr id="15" name="Kép 14" descr="A képen személy, csoport, fénykép, modellt állás látható&#10;&#10;A leírás teljesen megbízható">
            <a:extLst>
              <a:ext uri="{FF2B5EF4-FFF2-40B4-BE49-F238E27FC236}">
                <a16:creationId xmlns:a16="http://schemas.microsoft.com/office/drawing/2014/main" id="{47CEAD27-DECB-4739-98E9-ABF055E342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-8688"/>
            <a:ext cx="3138152" cy="2208828"/>
          </a:xfrm>
          <a:prstGeom prst="rect">
            <a:avLst/>
          </a:prstGeom>
        </p:spPr>
      </p:pic>
      <p:pic>
        <p:nvPicPr>
          <p:cNvPr id="23" name="Kép 22" descr="A képen személy, beltéri, fal, fénykép látható&#10;&#10;A leírás teljesen megbízható">
            <a:extLst>
              <a:ext uri="{FF2B5EF4-FFF2-40B4-BE49-F238E27FC236}">
                <a16:creationId xmlns:a16="http://schemas.microsoft.com/office/drawing/2014/main" id="{36A35EB2-2D66-42A4-A921-3CE748748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86" y="4970137"/>
            <a:ext cx="2568467" cy="1887863"/>
          </a:xfrm>
          <a:prstGeom prst="rect">
            <a:avLst/>
          </a:prstGeom>
        </p:spPr>
      </p:pic>
      <p:sp>
        <p:nvSpPr>
          <p:cNvPr id="28" name="Téglalap 27">
            <a:extLst>
              <a:ext uri="{FF2B5EF4-FFF2-40B4-BE49-F238E27FC236}">
                <a16:creationId xmlns:a16="http://schemas.microsoft.com/office/drawing/2014/main" id="{D9CBCC31-BE55-4C88-B16D-53AA23BD6E33}"/>
              </a:ext>
            </a:extLst>
          </p:cNvPr>
          <p:cNvSpPr/>
          <p:nvPr/>
        </p:nvSpPr>
        <p:spPr>
          <a:xfrm>
            <a:off x="8720393" y="3446643"/>
            <a:ext cx="30333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Eddig több mint 100 híresség segítette hírnevével és   munkájával a világ legnagyobb gyermekvédelmi szervezetét.</a:t>
            </a:r>
          </a:p>
          <a:p>
            <a:endParaRPr lang="hu-HU" sz="2400" dirty="0"/>
          </a:p>
        </p:txBody>
      </p:sp>
      <p:pic>
        <p:nvPicPr>
          <p:cNvPr id="4" name="Kép 3" descr="A képen személy, férfi, kültéri látható&#10;&#10;A leírás teljesen megbízható">
            <a:extLst>
              <a:ext uri="{FF2B5EF4-FFF2-40B4-BE49-F238E27FC236}">
                <a16:creationId xmlns:a16="http://schemas.microsoft.com/office/drawing/2014/main" id="{2C1B1E39-1D1D-4C8C-8A1B-D4E7C836C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19" y="-6236"/>
            <a:ext cx="2946357" cy="2209766"/>
          </a:xfrm>
          <a:prstGeom prst="rect">
            <a:avLst/>
          </a:prstGeom>
        </p:spPr>
      </p:pic>
      <p:pic>
        <p:nvPicPr>
          <p:cNvPr id="16" name="Kép 15" descr="A képen személy, kültéri, mosolygó, tartás látható&#10;&#10;A leírás teljesen megbízható">
            <a:extLst>
              <a:ext uri="{FF2B5EF4-FFF2-40B4-BE49-F238E27FC236}">
                <a16:creationId xmlns:a16="http://schemas.microsoft.com/office/drawing/2014/main" id="{2AA1B007-5259-4A94-A0CC-F487512E8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32" y="3032942"/>
            <a:ext cx="2931112" cy="19882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52" y="3028043"/>
            <a:ext cx="2986151" cy="19920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043"/>
            <a:ext cx="2679732" cy="200979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20"/>
            <a:ext cx="3415413" cy="223615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13" y="-28042"/>
            <a:ext cx="3246906" cy="224856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" y="5020954"/>
            <a:ext cx="2935550" cy="183704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53" y="5020090"/>
            <a:ext cx="2935550" cy="18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7047" y="0"/>
            <a:ext cx="7694953" cy="2038662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MIÉRT AZ UNICEF?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97049" y="2076136"/>
            <a:ext cx="7694951" cy="47818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nited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ations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nternational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hildren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mergency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az ENSZ Gyermekalapja </a:t>
            </a:r>
            <a:r>
              <a:rPr lang="hu-HU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190 országban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dolgozik</a:t>
            </a:r>
          </a:p>
          <a:p>
            <a:pPr marL="0" indent="0" algn="ctr">
              <a:buNone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 gyermekjogok védelméért több mint 70 éve.</a:t>
            </a:r>
          </a:p>
          <a:p>
            <a:pPr marL="0" indent="0" algn="ctr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1946 óta </a:t>
            </a: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 millió gyermeket mentett meg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kizárólag önkéntes felajánlásokból tartja fenn magát 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átláthatóan működik 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független és pártatlan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képzett szakemberhálózattal rendelkezik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nyitott az újításokra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egyik </a:t>
            </a: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legismertebb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„márka” és </a:t>
            </a: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leghitelesebb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védjegy a       </a:t>
            </a:r>
          </a:p>
          <a:p>
            <a:pPr marL="0" indent="0">
              <a:buNone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  világon </a:t>
            </a:r>
            <a:endParaRPr lang="hu-HU" sz="2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46" y="8626"/>
            <a:ext cx="4633993" cy="68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52C2A63-8F89-4B3F-82E8-E4F0630E345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216983" cy="683789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AD47EB6-5345-4F71-BED9-A412E1DDB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983" y="0"/>
            <a:ext cx="12152670" cy="1004472"/>
          </a:xfrm>
        </p:spPr>
        <p:txBody>
          <a:bodyPr>
            <a:normAutofit fontScale="90000"/>
          </a:bodyPr>
          <a:lstStyle/>
          <a:p>
            <a:b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 ÉS HOGYAN SEGÍT AZ </a:t>
            </a:r>
            <a:r>
              <a:rPr lang="hu-HU" sz="49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hu-H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571F2F9-B186-4682-98F3-EF307BA75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60802"/>
            <a:ext cx="5588656" cy="2062103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l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Több mint   </a:t>
            </a:r>
            <a:r>
              <a:rPr lang="hu-HU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millió 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 él veszélyben a világon 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fejlődő országokban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fegyveres konfliktusokban érintett területeken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természeti katasztrófa sújtotta övezetekben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BD0EF3A-A7C4-404C-A9F1-71591DEEBFBA}"/>
              </a:ext>
            </a:extLst>
          </p:cNvPr>
          <p:cNvSpPr txBox="1"/>
          <p:nvPr/>
        </p:nvSpPr>
        <p:spPr>
          <a:xfrm>
            <a:off x="5588656" y="4760802"/>
            <a:ext cx="665331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élelmiszert, ivóvizet, védőoltást ad, kórházakat és iskolákat épít, szakértői segítséget nyújt a 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túlélés</a:t>
            </a: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hez és 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fejlődés</a:t>
            </a: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mindent megtesz, hogy megvédje a gyerekeket a fizikai és szexuális 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erőszak</a:t>
            </a: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hosszú távú programokat hoz létre a helyi közösségek és a nemzeti kormányok bevonásával a 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gyermekjogok</a:t>
            </a:r>
            <a:r>
              <a:rPr lang="hu-H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megvédésére</a:t>
            </a:r>
          </a:p>
        </p:txBody>
      </p:sp>
    </p:spTree>
    <p:extLst>
      <p:ext uri="{BB962C8B-B14F-4D97-AF65-F5344CB8AC3E}">
        <p14:creationId xmlns:p14="http://schemas.microsoft.com/office/powerpoint/2010/main" val="121258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E616C4-680B-4C61-A093-8D5E874D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006"/>
            <a:ext cx="12192000" cy="82424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TÖRTÉNETEK A VÁLSÁGÖVEZETEKBŐL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2118169-E92D-4A1C-99F8-9C04E52D3457}"/>
              </a:ext>
            </a:extLst>
          </p:cNvPr>
          <p:cNvSpPr txBox="1"/>
          <p:nvPr/>
        </p:nvSpPr>
        <p:spPr>
          <a:xfrm>
            <a:off x="5252277" y="3473248"/>
            <a:ext cx="2497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SZÍRIA</a:t>
            </a:r>
          </a:p>
          <a:p>
            <a:endParaRPr lang="hu-HU" sz="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F0BAC33-2C15-4BDC-A5A5-0E0EBD571C21}"/>
              </a:ext>
            </a:extLst>
          </p:cNvPr>
          <p:cNvSpPr txBox="1"/>
          <p:nvPr/>
        </p:nvSpPr>
        <p:spPr>
          <a:xfrm>
            <a:off x="3580817" y="3897087"/>
            <a:ext cx="4713936" cy="295465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hu-H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SZÍRIA</a:t>
            </a:r>
          </a:p>
          <a:p>
            <a:pPr marL="285750" indent="-285750">
              <a:buFontTx/>
              <a:buChar char="-"/>
            </a:pPr>
            <a:endParaRPr lang="hu-HU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nyolcadik éve tartó polgárháborúban több tízezer gyermek halt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gyermekmunka, szexuális erőszak,  kötelező katonaság a korai kiházasítás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1.750.000-ren nem tudnak iskolába járni 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millió 5 év alatti gyerek éhezik</a:t>
            </a:r>
          </a:p>
          <a:p>
            <a:pPr marL="285750" indent="-285750">
              <a:buFontTx/>
              <a:buChar char="-"/>
            </a:pPr>
            <a:endParaRPr 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265141E-DFD5-45A3-B98B-663704B2AE93}"/>
              </a:ext>
            </a:extLst>
          </p:cNvPr>
          <p:cNvSpPr txBox="1"/>
          <p:nvPr/>
        </p:nvSpPr>
        <p:spPr>
          <a:xfrm>
            <a:off x="19844" y="811129"/>
            <a:ext cx="35609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UKRAJNA</a:t>
            </a:r>
            <a:r>
              <a:rPr lang="hu-H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már 5 éve tartó fegyveres konfliktus miatt 500000 gyerek szorul humanitárius segítségre Kelet-Ukrajnában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több mint 700 oktatási intézmény és 130 kórház sérült meg a bombázások következtében</a:t>
            </a:r>
          </a:p>
          <a:p>
            <a:endParaRPr lang="hu-HU" sz="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567F720-5478-4F83-B0CB-9DB2A172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368" y="859938"/>
            <a:ext cx="3849788" cy="29734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KÖZÉP-AFRIKAI KÖZTÁRSASÁG</a:t>
            </a:r>
          </a:p>
          <a:p>
            <a:r>
              <a:rPr lang="hu-HU" sz="1900" b="1" dirty="0">
                <a:latin typeface="Arial" panose="020B0604020202020204" pitchFamily="34" charset="0"/>
                <a:cs typeface="Arial" panose="020B0604020202020204" pitchFamily="34" charset="0"/>
              </a:rPr>
              <a:t>a 7 éve zajló harcok miatt 1.3 millió gyerek került veszélybe</a:t>
            </a:r>
          </a:p>
          <a:p>
            <a:r>
              <a:rPr lang="hu-HU" sz="1900" b="1" dirty="0">
                <a:latin typeface="Arial" panose="020B0604020202020204" pitchFamily="34" charset="0"/>
                <a:cs typeface="Arial" panose="020B0604020202020204" pitchFamily="34" charset="0"/>
              </a:rPr>
              <a:t>a gyerekek kevesebb mint fele kapta meg a védőoltásokat</a:t>
            </a:r>
          </a:p>
          <a:p>
            <a:r>
              <a:rPr lang="hu-HU" sz="1900" b="1" dirty="0">
                <a:latin typeface="Arial" panose="020B0604020202020204" pitchFamily="34" charset="0"/>
                <a:cs typeface="Arial" panose="020B0604020202020204" pitchFamily="34" charset="0"/>
              </a:rPr>
              <a:t>minden negyedik családnak el kell hagynia az otthonát</a:t>
            </a:r>
          </a:p>
          <a:p>
            <a:r>
              <a:rPr lang="hu-HU" sz="1900" b="1" dirty="0">
                <a:latin typeface="Arial" panose="020B0604020202020204" pitchFamily="34" charset="0"/>
                <a:cs typeface="Arial" panose="020B0604020202020204" pitchFamily="34" charset="0"/>
              </a:rPr>
              <a:t>800 000 gyerek nem jut tiszta vízhez</a:t>
            </a:r>
          </a:p>
        </p:txBody>
      </p:sp>
      <p:pic>
        <p:nvPicPr>
          <p:cNvPr id="18" name="Kép 17" descr="A képen személy, kültéri, talaj, épület látható&#10;&#10;A leírás teljesen megbízható">
            <a:extLst>
              <a:ext uri="{FF2B5EF4-FFF2-40B4-BE49-F238E27FC236}">
                <a16:creationId xmlns:a16="http://schemas.microsoft.com/office/drawing/2014/main" id="{7272717A-AF18-4AA4-A039-53AF25055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95" y="811129"/>
            <a:ext cx="4648757" cy="3085958"/>
          </a:xfrm>
          <a:prstGeom prst="rect">
            <a:avLst/>
          </a:prstGeom>
        </p:spPr>
      </p:pic>
      <p:pic>
        <p:nvPicPr>
          <p:cNvPr id="20" name="Kép 19" descr="A képen személy, férfi, kültéri, állás látható&#10;&#10;A leírás teljesen megbízható">
            <a:extLst>
              <a:ext uri="{FF2B5EF4-FFF2-40B4-BE49-F238E27FC236}">
                <a16:creationId xmlns:a16="http://schemas.microsoft.com/office/drawing/2014/main" id="{9A57F8DC-8A6E-4EAF-BBC2-0F8E4006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56" y="3897086"/>
            <a:ext cx="3912143" cy="2960913"/>
          </a:xfrm>
          <a:prstGeom prst="rect">
            <a:avLst/>
          </a:prstGeom>
        </p:spPr>
      </p:pic>
      <p:pic>
        <p:nvPicPr>
          <p:cNvPr id="22" name="Kép 21" descr="A képen személy, beltéri, fiú, fiatal látható&#10;&#10;A leírás teljesen megbízható">
            <a:extLst>
              <a:ext uri="{FF2B5EF4-FFF2-40B4-BE49-F238E27FC236}">
                <a16:creationId xmlns:a16="http://schemas.microsoft.com/office/drawing/2014/main" id="{F9110B02-8BDE-49FC-92D2-1C7CA5DC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529"/>
            <a:ext cx="3594099" cy="2968858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743E73E3-46AF-4C34-A294-6DCB40B44BEA}"/>
              </a:ext>
            </a:extLst>
          </p:cNvPr>
          <p:cNvSpPr txBox="1"/>
          <p:nvPr/>
        </p:nvSpPr>
        <p:spPr>
          <a:xfrm>
            <a:off x="1151261" y="6451632"/>
            <a:ext cx="1631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SASHA (14)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2958B798-0114-49CA-803E-EF75EE7F01D5}"/>
              </a:ext>
            </a:extLst>
          </p:cNvPr>
          <p:cNvSpPr txBox="1"/>
          <p:nvPr/>
        </p:nvSpPr>
        <p:spPr>
          <a:xfrm>
            <a:off x="4461853" y="3365525"/>
            <a:ext cx="380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KHADIJA (5)</a:t>
            </a:r>
            <a:r>
              <a:rPr lang="hu-HU" dirty="0"/>
              <a:t>)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ÉS HANAA (8) </a:t>
            </a:r>
            <a:endParaRPr lang="hu-HU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D5D1C7D-E275-4436-A37E-FA522A8E876E}"/>
              </a:ext>
            </a:extLst>
          </p:cNvPr>
          <p:cNvSpPr txBox="1"/>
          <p:nvPr/>
        </p:nvSpPr>
        <p:spPr>
          <a:xfrm>
            <a:off x="9151726" y="6426271"/>
            <a:ext cx="214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GERTRUD(15)</a:t>
            </a:r>
          </a:p>
        </p:txBody>
      </p:sp>
    </p:spTree>
    <p:extLst>
      <p:ext uri="{BB962C8B-B14F-4D97-AF65-F5344CB8AC3E}">
        <p14:creationId xmlns:p14="http://schemas.microsoft.com/office/powerpoint/2010/main" val="25278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1228" y="0"/>
            <a:ext cx="7510772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TÁPLÁLKOZÁS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29724" y="1143000"/>
            <a:ext cx="6962275" cy="5715000"/>
          </a:xfrm>
          <a:solidFill>
            <a:srgbClr val="00B0F0"/>
          </a:solidFill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minden hatodik, azaz </a:t>
            </a:r>
            <a:r>
              <a:rPr lang="hu-HU" sz="3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870 millió</a:t>
            </a:r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ember nem jut elegendő táplálékhoz</a:t>
            </a:r>
          </a:p>
          <a:p>
            <a:pPr>
              <a:buFontTx/>
              <a:buChar char="-"/>
            </a:pPr>
            <a:r>
              <a:rPr lang="hu-HU" sz="3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millió</a:t>
            </a:r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éven aluli gyermek alultáplált</a:t>
            </a:r>
          </a:p>
          <a:p>
            <a:pPr>
              <a:buFontTx/>
              <a:buChar char="-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válságövezetek: Afrika, Dél-Kelet Ázsia</a:t>
            </a:r>
          </a:p>
          <a:p>
            <a:pPr>
              <a:buFontTx/>
              <a:buChar char="-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terápiás élelmiszercsomagokat fejlesztett ki, amelyek biztosítják a legfontosabb vitaminokat és tápanyagokat az alultáplált gyerekeknek</a:t>
            </a:r>
          </a:p>
          <a:p>
            <a:pPr>
              <a:buFontTx/>
              <a:buChar char="-"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1990 óta az UNICEF mintegy </a:t>
            </a:r>
            <a:r>
              <a:rPr lang="hu-H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millió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 csökkentette az éhező gyermekek számát</a:t>
            </a:r>
          </a:p>
        </p:txBody>
      </p:sp>
      <p:pic>
        <p:nvPicPr>
          <p:cNvPr id="7" name="Kép 6" descr="A képen személy, evés, beltéri látható&#10;&#10;A leírás teljesen megbízható">
            <a:extLst>
              <a:ext uri="{FF2B5EF4-FFF2-40B4-BE49-F238E27FC236}">
                <a16:creationId xmlns:a16="http://schemas.microsoft.com/office/drawing/2014/main" id="{49A542D3-ADFC-49E6-8CFB-4EF60044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626" y="85"/>
            <a:ext cx="6295351" cy="6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0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" y="1"/>
            <a:ext cx="5774209" cy="11303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30300"/>
            <a:ext cx="5774208" cy="5727699"/>
          </a:xfrm>
          <a:solidFill>
            <a:srgbClr val="00B0F0"/>
          </a:solidFill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évente </a:t>
            </a:r>
            <a:r>
              <a:rPr lang="hu-HU" sz="5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mill</a:t>
            </a:r>
            <a:r>
              <a:rPr lang="hu-HU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ió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életet mentenek meg a csecsemő- és gyerekkori védőoltások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közel </a:t>
            </a:r>
            <a:r>
              <a:rPr lang="hu-HU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hu-H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gyermek hal meg naponta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kanyaróban, amit védőoltással meg lehetne előzni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UNICEF segítségével 2000 óta </a:t>
            </a:r>
            <a:r>
              <a:rPr lang="hu-HU" sz="5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71%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-kal csökkent a kanyaróban elhunytak száma</a:t>
            </a:r>
          </a:p>
          <a:p>
            <a:endParaRPr lang="hu-HU" dirty="0"/>
          </a:p>
        </p:txBody>
      </p:sp>
      <p:pic>
        <p:nvPicPr>
          <p:cNvPr id="5" name="Kép 4" descr="A képen személy, tartás, beltéri, kicsi látható&#10;&#10;A leírás nagyon megbízható">
            <a:extLst>
              <a:ext uri="{FF2B5EF4-FFF2-40B4-BE49-F238E27FC236}">
                <a16:creationId xmlns:a16="http://schemas.microsoft.com/office/drawing/2014/main" id="{609F8A40-B75B-46F0-A9AC-D4E39661E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09" y="0"/>
            <a:ext cx="6417791" cy="69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0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552" y="597376"/>
            <a:ext cx="3092605" cy="105907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TISZTA VÍZ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flipH="1" flipV="1">
            <a:off x="-568712" y="2386361"/>
            <a:ext cx="354822" cy="1973766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27D3115-7CE3-4965-9B0D-DB05BCBAB5B7}"/>
              </a:ext>
            </a:extLst>
          </p:cNvPr>
          <p:cNvSpPr txBox="1"/>
          <p:nvPr/>
        </p:nvSpPr>
        <p:spPr>
          <a:xfrm>
            <a:off x="7512205" y="0"/>
            <a:ext cx="467979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hu-HU" sz="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2,1 milliárd</a:t>
            </a:r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ember nem jut hozzá tiszta vízhez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naponta több mint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gyerek hal meg a szennyezett víz és a rossz higiéniai körülmények okozta betegségekben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hasmenéses megbetegedések </a:t>
            </a:r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 megelőzhető lenne az ivóvízhálózat és az alapvető higiénia rendszerek kiépítésével</a:t>
            </a:r>
          </a:p>
          <a:p>
            <a:pPr marL="342900" indent="-342900">
              <a:buFontTx/>
              <a:buChar char="-"/>
            </a:pPr>
            <a:endParaRPr lang="hu-H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5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1444</Words>
  <Application>Microsoft Office PowerPoint</Application>
  <PresentationFormat>Szélesvásznú</PresentationFormat>
  <Paragraphs>239</Paragraphs>
  <Slides>28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Office-téma</vt:lpstr>
      <vt:lpstr>PowerPoint-bemutató</vt:lpstr>
      <vt:lpstr>MI A KÖZÖS BENNÜK?</vt:lpstr>
      <vt:lpstr>AZ UNICEF JÓSZOLGÁLATI NAGYKÖVETEI</vt:lpstr>
      <vt:lpstr>MIÉRT AZ UNICEF?</vt:lpstr>
      <vt:lpstr>  HOL ÉS HOGYAN SEGÍT AZ UNICEF?</vt:lpstr>
      <vt:lpstr>TÖRTÉNETEK A VÁLSÁGÖVEZETEKBŐL</vt:lpstr>
      <vt:lpstr>TÁPLÁLKOZÁS</vt:lpstr>
      <vt:lpstr>EGÉSZSÉG</vt:lpstr>
      <vt:lpstr>TISZTA VÍZ</vt:lpstr>
      <vt:lpstr>OKTATÁS</vt:lpstr>
      <vt:lpstr>GYERMEKVÉDELEM</vt:lpstr>
      <vt:lpstr> AZ UNICEF FŐBB EREDMÉNYEI 2018-BÓL</vt:lpstr>
      <vt:lpstr>A GYERMEKJOGI EGYEZMÉNY</vt:lpstr>
      <vt:lpstr>                                                                                                            MIT TESZ AZ UNICEF   MAGYARORSZÁGON?</vt:lpstr>
      <vt:lpstr> AZ UNICEF MAGYARORSZÁG KIEMELT HAZAI PROGRAMJAI </vt:lpstr>
      <vt:lpstr>UNICEF GYEREKHANG KAMPÁNY</vt:lpstr>
      <vt:lpstr>ÉBRESZTŐ - ÓRA</vt:lpstr>
      <vt:lpstr> GYERMEKBARÁT TELEPÜLÉS </vt:lpstr>
      <vt:lpstr>RAJTAD ÁLL A JÖVŐD   EGY GENERÁCIÓ KORLÁTOK NÉLKÜL</vt:lpstr>
      <vt:lpstr>AZ ELSŐ KILÁTÓ PROGRAM</vt:lpstr>
      <vt:lpstr>TERVEK ÉS CÉLOK</vt:lpstr>
      <vt:lpstr>A PROGRAMBA BEVONT INTÉZMÉNYEK</vt:lpstr>
      <vt:lpstr>A PROGRAM MENTORAI ÉS MÓDSZEREI</vt:lpstr>
      <vt:lpstr>A KILÁTÓ ELSŐ ÉVÉNEK MÉRLEGE</vt:lpstr>
      <vt:lpstr>VISSZAJELZÉSEK</vt:lpstr>
      <vt:lpstr>A GYERMEKVÉDELMI RENDSZER TÁMOGATÁSA</vt:lpstr>
      <vt:lpstr>SZEMÉLYES TÖRTÉNETEK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unicef CÉLOK, TETTEK, TERVEK</dc:title>
  <dc:creator>vajay</dc:creator>
  <cp:lastModifiedBy>Vajay Zsófia</cp:lastModifiedBy>
  <cp:revision>421</cp:revision>
  <dcterms:created xsi:type="dcterms:W3CDTF">2018-02-27T17:57:37Z</dcterms:created>
  <dcterms:modified xsi:type="dcterms:W3CDTF">2019-11-26T15:28:46Z</dcterms:modified>
</cp:coreProperties>
</file>