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9" r:id="rId2"/>
    <p:sldId id="261" r:id="rId3"/>
    <p:sldId id="278" r:id="rId4"/>
    <p:sldId id="279" r:id="rId5"/>
    <p:sldId id="280" r:id="rId6"/>
    <p:sldId id="277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lang="hu-H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u-H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u-H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u-H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u-H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u-H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u-H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u-H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u-H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779CC93D-E52E-4D84-901B-11D7331DD495}">
          <p14:sldIdLst>
            <p14:sldId id="259"/>
          </p14:sldIdLst>
        </p14:section>
        <p14:section name="Áttekintés és célkitűzések" id="{ABA716BF-3A5C-4ADB-94C9-CFEF84EBA240}">
          <p14:sldIdLst>
            <p14:sldId id="261"/>
            <p14:sldId id="278"/>
            <p14:sldId id="279"/>
            <p14:sldId id="280"/>
          </p14:sldIdLst>
        </p14:section>
        <p14:section name="Esettanulmány" id="{8C0305C9-B152-4FBA-A789-FE1976D53990}">
          <p14:sldIdLst>
            <p14:sldId id="277"/>
          </p14:sldIdLst>
        </p14:section>
        <p14:section name="Függelék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84018" autoAdjust="0"/>
  </p:normalViewPr>
  <p:slideViewPr>
    <p:cSldViewPr>
      <p:cViewPr varScale="1">
        <p:scale>
          <a:sx n="73" d="100"/>
          <a:sy n="73" d="100"/>
        </p:scale>
        <p:origin x="186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D83FDC75-7F73-4A4A-A77C-09AADF00E0EA}" type="datetimeFigureOut">
              <a:rPr lang="hu-HU" smtClean="0"/>
              <a:pPr/>
              <a:t>2020. 03. 30.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459226BF-1F13-42D3-80DC-373E7ADD1EBC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21217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u-HU" sz="1200"/>
            </a:lvl1pPr>
          </a:lstStyle>
          <a:p>
            <a:fld id="{48AEF76B-3757-4A0B-AF93-28494465C1DD}" type="datetimeFigureOut">
              <a:pPr/>
              <a:t>2020. 03. 30.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u-HU"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u-HU" sz="1200"/>
            </a:lvl1pPr>
          </a:lstStyle>
          <a:p>
            <a:fld id="{75693FD4-8F83-4EF7-AC3F-0DC0388986B0}" type="slidenum"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89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u-H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hu-HU"/>
            </a:pPr>
            <a:r>
              <a:rPr lang="hu-HU" dirty="0"/>
              <a:t>Ez a sablon kiindulásként használható oktatóbemutatók csoportkörnyezetben való előadásához.</a:t>
            </a:r>
          </a:p>
          <a:p>
            <a:endParaRPr lang="hu-HU" dirty="0"/>
          </a:p>
          <a:p>
            <a:pPr lvl="0"/>
            <a:r>
              <a:rPr lang="hu-HU" sz="1200" b="1" dirty="0"/>
              <a:t>Szakaszok</a:t>
            </a:r>
            <a:endParaRPr lang="hu-HU" sz="1200" b="0" dirty="0"/>
          </a:p>
          <a:p>
            <a:pPr lvl="0"/>
            <a:r>
              <a:rPr lang="hu-HU" sz="1200" b="0" dirty="0"/>
              <a:t>A jobb gombbal a diákra kattintva szakaszokat vehet fel.</a:t>
            </a:r>
            <a:r>
              <a:rPr lang="hu-HU" sz="1200" b="0" baseline="0" dirty="0"/>
              <a:t> A szakaszok segítséget nyújtanak a diák rendszerezéséhez vagy több szerző esetén az együttműködéshez.</a:t>
            </a:r>
            <a:endParaRPr lang="hu-HU" sz="1200" b="0" dirty="0"/>
          </a:p>
          <a:p>
            <a:pPr lvl="0"/>
            <a:endParaRPr lang="hu-HU" sz="1200" b="1" dirty="0"/>
          </a:p>
          <a:p>
            <a:pPr lvl="0"/>
            <a:r>
              <a:rPr lang="hu-HU" sz="1200" b="1" dirty="0"/>
              <a:t>Jegyzetek</a:t>
            </a:r>
          </a:p>
          <a:p>
            <a:pPr lvl="0"/>
            <a:r>
              <a:rPr lang="hu-HU" sz="1200" dirty="0"/>
              <a:t>A Jegyzetek szakaszba előadói jegyzeteket írhat, vagy további információkat adhat meg a közönség részére.</a:t>
            </a:r>
            <a:r>
              <a:rPr lang="hu-HU" sz="1200" baseline="0" dirty="0"/>
              <a:t> Ezeket a jegyzeteket az előadás folyamán a Bemutatónézetek lapon tekintheti meg. </a:t>
            </a:r>
          </a:p>
          <a:p>
            <a:pPr lvl="0">
              <a:buFontTx/>
              <a:buNone/>
            </a:pPr>
            <a:r>
              <a:rPr lang="hu-HU" sz="1200" dirty="0"/>
              <a:t>Tartsa szem előtt a betűméretet (fontos a kisegítő lehetőségek, a láthatóság, a videoklip-rögzítés és az online hasznosítás szempontjából)</a:t>
            </a:r>
          </a:p>
          <a:p>
            <a:pPr lvl="0"/>
            <a:endParaRPr lang="hu-HU" sz="1200" dirty="0"/>
          </a:p>
          <a:p>
            <a:pPr lvl="0">
              <a:buFontTx/>
              <a:buNone/>
            </a:pPr>
            <a:r>
              <a:rPr lang="hu-HU" sz="1200" b="1" dirty="0"/>
              <a:t>Összehangolt színek </a:t>
            </a:r>
          </a:p>
          <a:p>
            <a:pPr lvl="0">
              <a:buFontTx/>
              <a:buNone/>
            </a:pPr>
            <a:r>
              <a:rPr lang="hu-HU" sz="1200" dirty="0"/>
              <a:t>Különösen ügyeljen a grafikonokra, a diagramokra és a szövegdobozokra.</a:t>
            </a:r>
            <a:r>
              <a:rPr lang="hu-HU" sz="1200" baseline="0" dirty="0"/>
              <a:t> </a:t>
            </a:r>
            <a:endParaRPr lang="hu-HU" sz="1200" dirty="0"/>
          </a:p>
          <a:p>
            <a:pPr lvl="0"/>
            <a:r>
              <a:rPr lang="hu-HU" sz="1200" dirty="0"/>
              <a:t>Vegye figyelembe, hogy a résztvevők a bemutatót fekete-fehér vagy </a:t>
            </a:r>
            <a:r>
              <a:rPr lang="hu-HU" sz="1200" dirty="0" err="1"/>
              <a:t>szürkeárnyalatos formátumban nyomtatják ki</a:t>
            </a:r>
            <a:r>
              <a:rPr lang="hu-HU" sz="1200" dirty="0"/>
              <a:t>. Nyomtasson egy tesztlapot, és ellenőrizze, hogy a színértékek hatásosak-e, ha a bemutatót fekete-fehér és </a:t>
            </a:r>
            <a:r>
              <a:rPr lang="hu-HU" sz="1200" dirty="0" err="1"/>
              <a:t>szürkeárnyalatos formátumban nyomtatják ki</a:t>
            </a:r>
            <a:r>
              <a:rPr lang="hu-HU" sz="1200" dirty="0"/>
              <a:t>.</a:t>
            </a:r>
          </a:p>
          <a:p>
            <a:pPr lvl="0">
              <a:buFontTx/>
              <a:buNone/>
            </a:pPr>
            <a:endParaRPr lang="hu-HU" sz="1200" dirty="0"/>
          </a:p>
          <a:p>
            <a:pPr lvl="0">
              <a:buFontTx/>
              <a:buNone/>
            </a:pPr>
            <a:r>
              <a:rPr lang="hu-HU" sz="1200" b="1" dirty="0"/>
              <a:t>Ábrák, táblázatok és grafikonok</a:t>
            </a:r>
          </a:p>
          <a:p>
            <a:pPr lvl="0"/>
            <a:r>
              <a:rPr lang="hu-HU" sz="1200" dirty="0"/>
              <a:t>Ügyeljen az egyszerűségre: ha csak lehet, használjon egységes, a figyelmet nem elterelő stílusokat és színeket.</a:t>
            </a:r>
          </a:p>
          <a:p>
            <a:pPr lvl="0"/>
            <a:r>
              <a:rPr lang="hu-HU" sz="1200" dirty="0"/>
              <a:t>Lássa el felirattal az összes grafikont és táblázatot.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dirty="0"/>
              <a:t>Adjon rövid áttekintést a bemutatóról.</a:t>
            </a:r>
            <a:r>
              <a:rPr lang="hu-HU" baseline="0" dirty="0"/>
              <a:t> I</a:t>
            </a:r>
            <a:r>
              <a:rPr lang="hu-HU" dirty="0"/>
              <a:t>smertesse a bemutató fő témáját és azt, hogy miért tartja ezt fontosnak.</a:t>
            </a:r>
          </a:p>
          <a:p>
            <a:pPr>
              <a:lnSpc>
                <a:spcPct val="80000"/>
              </a:lnSpc>
            </a:pPr>
            <a:r>
              <a:rPr lang="hu-HU" dirty="0"/>
              <a:t>Mutassa be a fő témakörök mindegyikét.</a:t>
            </a:r>
          </a:p>
          <a:p>
            <a:r>
              <a:rPr lang="hu-HU" dirty="0"/>
              <a:t>A közönségnek támpontot adhat,</a:t>
            </a:r>
            <a:r>
              <a:rPr lang="hu-HU" baseline="0" dirty="0"/>
              <a:t> ha </a:t>
            </a:r>
            <a:r>
              <a:rPr lang="hu-HU" dirty="0"/>
              <a:t>ezt az áttekintő diát a teljes bemutatóban ismétli, mindig a következőként tárgyalandó téma kiemelésével.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hu-HU" smtClean="0"/>
              <a:pPr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dirty="0"/>
              <a:t>Adjon rövid áttekintést a bemutatóról.</a:t>
            </a:r>
            <a:r>
              <a:rPr lang="hu-HU" baseline="0" dirty="0"/>
              <a:t> I</a:t>
            </a:r>
            <a:r>
              <a:rPr lang="hu-HU" dirty="0"/>
              <a:t>smertesse a bemutató fő témáját és azt, hogy miért tartja ezt fontosnak.</a:t>
            </a:r>
          </a:p>
          <a:p>
            <a:pPr>
              <a:lnSpc>
                <a:spcPct val="80000"/>
              </a:lnSpc>
            </a:pPr>
            <a:r>
              <a:rPr lang="hu-HU" dirty="0"/>
              <a:t>Mutassa be a fő témakörök mindegyikét.</a:t>
            </a:r>
          </a:p>
          <a:p>
            <a:r>
              <a:rPr lang="hu-HU" dirty="0"/>
              <a:t>A közönségnek támpontot adhat,</a:t>
            </a:r>
            <a:r>
              <a:rPr lang="hu-HU" baseline="0" dirty="0"/>
              <a:t> ha </a:t>
            </a:r>
            <a:r>
              <a:rPr lang="hu-HU" dirty="0"/>
              <a:t>ezt az áttekintő diát a teljes bemutatóban ismétli, mindig a következőként tárgyalandó téma kiemelésével.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hu-HU" smtClean="0"/>
              <a:pPr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dirty="0"/>
              <a:t>Adjon rövid áttekintést a bemutatóról.</a:t>
            </a:r>
            <a:r>
              <a:rPr lang="hu-HU" baseline="0" dirty="0"/>
              <a:t> I</a:t>
            </a:r>
            <a:r>
              <a:rPr lang="hu-HU" dirty="0"/>
              <a:t>smertesse a bemutató fő témáját és azt, hogy miért tartja ezt fontosnak.</a:t>
            </a:r>
          </a:p>
          <a:p>
            <a:pPr>
              <a:lnSpc>
                <a:spcPct val="80000"/>
              </a:lnSpc>
            </a:pPr>
            <a:r>
              <a:rPr lang="hu-HU" dirty="0"/>
              <a:t>Mutassa be a fő témakörök mindegyikét.</a:t>
            </a:r>
          </a:p>
          <a:p>
            <a:r>
              <a:rPr lang="hu-HU" dirty="0"/>
              <a:t>A közönségnek támpontot adhat,</a:t>
            </a:r>
            <a:r>
              <a:rPr lang="hu-HU" baseline="0" dirty="0"/>
              <a:t> ha </a:t>
            </a:r>
            <a:r>
              <a:rPr lang="hu-HU" dirty="0"/>
              <a:t>ezt az áttekintő diát a teljes bemutatóban ismétli, mindig a következőként tárgyalandó téma kiemelésével.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hu-HU" smtClean="0"/>
              <a:pPr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hu-HU" dirty="0"/>
              <a:t>Adjon rövid áttekintést a bemutatóról.</a:t>
            </a:r>
            <a:r>
              <a:rPr lang="hu-HU" baseline="0" dirty="0"/>
              <a:t> I</a:t>
            </a:r>
            <a:r>
              <a:rPr lang="hu-HU" dirty="0"/>
              <a:t>smertesse a bemutató fő témáját és azt, hogy miért tartja ezt fontosnak.</a:t>
            </a:r>
          </a:p>
          <a:p>
            <a:pPr>
              <a:lnSpc>
                <a:spcPct val="80000"/>
              </a:lnSpc>
            </a:pPr>
            <a:r>
              <a:rPr lang="hu-HU" dirty="0"/>
              <a:t>Mutassa be a fő témakörök mindegyikét.</a:t>
            </a:r>
          </a:p>
          <a:p>
            <a:r>
              <a:rPr lang="hu-HU" dirty="0"/>
              <a:t>A közönségnek támpontot adhat,</a:t>
            </a:r>
            <a:r>
              <a:rPr lang="hu-HU" baseline="0" dirty="0"/>
              <a:t> ha </a:t>
            </a:r>
            <a:r>
              <a:rPr lang="hu-HU" dirty="0"/>
              <a:t>ezt az áttekintő diát a teljes bemutatóban ismétli, mindig a következőként tárgyalandó téma kiemelésével.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hu-HU" smtClean="0"/>
              <a:pPr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u-HU" dirty="0"/>
              <a:t>Microsoft </a:t>
            </a:r>
            <a:r>
              <a:rPr lang="hu-HU" b="1" dirty="0"/>
              <a:t>Engineering Excellence</a:t>
            </a:r>
            <a:endParaRPr lang="hu-HU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hu-HU" dirty="0"/>
              <a:t>Microsoft bizalmas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hu-HU" smtClean="0"/>
              <a:pPr/>
              <a:t>6</a:t>
            </a:fld>
            <a:endParaRPr lang="hu-HU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hu-HU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hu-HU"/>
              <a:t>Mintacím szerkesztése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hu-H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hu-H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hu-H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hu-H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hu-H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hu-H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hu-H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hu-H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hu-H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hu-HU"/>
              <a:t>Alcím mintájának szerkesztése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hu-HU" sz="2000" baseline="0"/>
            </a:lvl1pPr>
          </a:lstStyle>
          <a:p>
            <a:r>
              <a:rPr kumimoji="0" lang="hu-HU"/>
              <a:t>Cégembléma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hu-HU"/>
              <a:t>Mintacím szerkesztése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2020. 03. 30.</a:t>
            </a:fld>
            <a:endParaRPr kumimoji="0"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hu-H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2020. 03. 30.</a:t>
            </a:fld>
            <a:endParaRPr kumimoji="0"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hu-HU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hátté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2020. 03. 30.</a:t>
            </a:fld>
            <a:endParaRPr kumimoji="0"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hu-H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hu-H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hu-H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hu-HU"/>
              <a:t>Mintacím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2020. 03. 30.</a:t>
            </a:fld>
            <a:endParaRPr kumimoji="0"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hu-H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hu-HU" sz="1800"/>
            </a:lvl1pPr>
          </a:lstStyle>
          <a:p>
            <a:r>
              <a:rPr kumimoji="0" lang="hu-HU"/>
              <a:t>Cégembléma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 és tartalom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hu-HU"/>
            </a:lvl1pPr>
          </a:lstStyle>
          <a:p>
            <a:r>
              <a:rPr kumimoji="0" lang="hu-HU"/>
              <a:t>Mintacím szerkesztése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hu-HU" sz="3200">
                <a:latin typeface="+mn-lt"/>
              </a:defRPr>
            </a:lvl1pPr>
            <a:lvl2pPr eaLnBrk="1" latinLnBrk="0" hangingPunct="1">
              <a:defRPr kumimoji="0" lang="hu-HU" sz="2800">
                <a:latin typeface="+mn-lt"/>
              </a:defRPr>
            </a:lvl2pPr>
            <a:lvl3pPr eaLnBrk="1" latinLnBrk="0" hangingPunct="1">
              <a:defRPr kumimoji="0" lang="hu-HU" sz="2400">
                <a:latin typeface="+mn-lt"/>
              </a:defRPr>
            </a:lvl3pPr>
            <a:lvl4pPr eaLnBrk="1" latinLnBrk="0" hangingPunct="1">
              <a:defRPr kumimoji="0" lang="hu-HU" sz="2400">
                <a:latin typeface="+mn-lt"/>
              </a:defRPr>
            </a:lvl4pPr>
            <a:lvl5pPr eaLnBrk="1" latinLnBrk="0" hangingPunct="1">
              <a:defRPr kumimoji="0" lang="hu-HU" sz="2400">
                <a:latin typeface="+mn-lt"/>
              </a:defRPr>
            </a:lvl5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2020. 03. 30.</a:t>
            </a:fld>
            <a:endParaRPr kumimoji="0"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hu-HU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hu-HU"/>
              <a:t>Mintacím szerkesztése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hu-HU" sz="2800"/>
            </a:lvl1pPr>
            <a:lvl2pPr eaLnBrk="1" latinLnBrk="0" hangingPunct="1">
              <a:defRPr kumimoji="0" lang="hu-HU" sz="2400"/>
            </a:lvl2pPr>
            <a:lvl3pPr eaLnBrk="1" latinLnBrk="0" hangingPunct="1">
              <a:defRPr kumimoji="0" lang="hu-HU" sz="2000"/>
            </a:lvl3pPr>
            <a:lvl4pPr eaLnBrk="1" latinLnBrk="0" hangingPunct="1">
              <a:defRPr kumimoji="0" lang="hu-HU" sz="1800"/>
            </a:lvl4pPr>
            <a:lvl5pPr eaLnBrk="1" latinLnBrk="0" hangingPunct="1">
              <a:defRPr kumimoji="0" lang="hu-HU" sz="1800"/>
            </a:lvl5pPr>
            <a:lvl6pPr eaLnBrk="1" latinLnBrk="0" hangingPunct="1">
              <a:defRPr kumimoji="0" lang="hu-HU" sz="1800"/>
            </a:lvl6pPr>
            <a:lvl7pPr eaLnBrk="1" latinLnBrk="0" hangingPunct="1">
              <a:defRPr kumimoji="0" lang="hu-HU" sz="1800"/>
            </a:lvl7pPr>
            <a:lvl8pPr eaLnBrk="1" latinLnBrk="0" hangingPunct="1">
              <a:defRPr kumimoji="0" lang="hu-HU" sz="1800"/>
            </a:lvl8pPr>
            <a:lvl9pPr eaLnBrk="1" latinLnBrk="0" hangingPunct="1">
              <a:defRPr kumimoji="0" lang="hu-HU" sz="1800"/>
            </a:lvl9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hu-HU" sz="2800"/>
            </a:lvl1pPr>
            <a:lvl2pPr eaLnBrk="1" latinLnBrk="0" hangingPunct="1">
              <a:defRPr kumimoji="0" lang="hu-HU" sz="2400"/>
            </a:lvl2pPr>
            <a:lvl3pPr eaLnBrk="1" latinLnBrk="0" hangingPunct="1">
              <a:defRPr kumimoji="0" lang="hu-HU" sz="2000"/>
            </a:lvl3pPr>
            <a:lvl4pPr eaLnBrk="1" latinLnBrk="0" hangingPunct="1">
              <a:defRPr kumimoji="0" lang="hu-HU" sz="1800"/>
            </a:lvl4pPr>
            <a:lvl5pPr eaLnBrk="1" latinLnBrk="0" hangingPunct="1">
              <a:defRPr kumimoji="0" lang="hu-HU" sz="1800"/>
            </a:lvl5pPr>
            <a:lvl6pPr eaLnBrk="1" latinLnBrk="0" hangingPunct="1">
              <a:defRPr kumimoji="0" lang="hu-HU" sz="1800"/>
            </a:lvl6pPr>
            <a:lvl7pPr eaLnBrk="1" latinLnBrk="0" hangingPunct="1">
              <a:defRPr kumimoji="0" lang="hu-HU" sz="1800"/>
            </a:lvl7pPr>
            <a:lvl8pPr eaLnBrk="1" latinLnBrk="0" hangingPunct="1">
              <a:defRPr kumimoji="0" lang="hu-HU" sz="1800"/>
            </a:lvl8pPr>
            <a:lvl9pPr eaLnBrk="1" latinLnBrk="0" hangingPunct="1">
              <a:defRPr kumimoji="0" lang="hu-HU" sz="1800"/>
            </a:lvl9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2020. 03. 30.</a:t>
            </a:fld>
            <a:endParaRPr kumimoji="0"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hu-HU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hu-HU"/>
            </a:lvl1pPr>
          </a:lstStyle>
          <a:p>
            <a:pPr eaLnBrk="1" latinLnBrk="0" hangingPunct="1"/>
            <a:r>
              <a:rPr lang="hu-HU"/>
              <a:t>Mintacím szerkesztése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hu-HU" sz="2400" b="1"/>
            </a:lvl1pPr>
            <a:lvl2pPr marL="457200" indent="0" eaLnBrk="1" latinLnBrk="0" hangingPunct="1">
              <a:buNone/>
              <a:defRPr kumimoji="0" lang="hu-HU" sz="2000" b="1"/>
            </a:lvl2pPr>
            <a:lvl3pPr marL="914400" indent="0" eaLnBrk="1" latinLnBrk="0" hangingPunct="1">
              <a:buNone/>
              <a:defRPr kumimoji="0" lang="hu-HU" sz="1800" b="1"/>
            </a:lvl3pPr>
            <a:lvl4pPr marL="1371600" indent="0" eaLnBrk="1" latinLnBrk="0" hangingPunct="1">
              <a:buNone/>
              <a:defRPr kumimoji="0" lang="hu-HU" sz="1600" b="1"/>
            </a:lvl4pPr>
            <a:lvl5pPr marL="1828800" indent="0" eaLnBrk="1" latinLnBrk="0" hangingPunct="1">
              <a:buNone/>
              <a:defRPr kumimoji="0" lang="hu-HU" sz="1600" b="1"/>
            </a:lvl5pPr>
            <a:lvl6pPr marL="2286000" indent="0" eaLnBrk="1" latinLnBrk="0" hangingPunct="1">
              <a:buNone/>
              <a:defRPr kumimoji="0" lang="hu-HU" sz="1600" b="1"/>
            </a:lvl6pPr>
            <a:lvl7pPr marL="2743200" indent="0" eaLnBrk="1" latinLnBrk="0" hangingPunct="1">
              <a:buNone/>
              <a:defRPr kumimoji="0" lang="hu-HU" sz="1600" b="1"/>
            </a:lvl7pPr>
            <a:lvl8pPr marL="3200400" indent="0" eaLnBrk="1" latinLnBrk="0" hangingPunct="1">
              <a:buNone/>
              <a:defRPr kumimoji="0" lang="hu-HU" sz="1600" b="1"/>
            </a:lvl8pPr>
            <a:lvl9pPr marL="3657600" indent="0" eaLnBrk="1" latinLnBrk="0" hangingPunct="1">
              <a:buNone/>
              <a:defRPr kumimoji="0" lang="hu-HU" sz="1600" b="1"/>
            </a:lvl9pPr>
          </a:lstStyle>
          <a:p>
            <a:pPr lvl="0" eaLnBrk="1" latinLnBrk="0" hangingPunct="1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hu-HU" sz="2400"/>
            </a:lvl1pPr>
            <a:lvl2pPr eaLnBrk="1" latinLnBrk="0" hangingPunct="1">
              <a:defRPr kumimoji="0" lang="hu-HU" sz="2000"/>
            </a:lvl2pPr>
            <a:lvl3pPr eaLnBrk="1" latinLnBrk="0" hangingPunct="1">
              <a:defRPr kumimoji="0" lang="hu-HU" sz="1800"/>
            </a:lvl3pPr>
            <a:lvl4pPr eaLnBrk="1" latinLnBrk="0" hangingPunct="1">
              <a:defRPr kumimoji="0" lang="hu-HU" sz="1600"/>
            </a:lvl4pPr>
            <a:lvl5pPr eaLnBrk="1" latinLnBrk="0" hangingPunct="1">
              <a:defRPr kumimoji="0" lang="hu-HU" sz="1600"/>
            </a:lvl5pPr>
            <a:lvl6pPr eaLnBrk="1" latinLnBrk="0" hangingPunct="1">
              <a:defRPr kumimoji="0" lang="hu-HU" sz="1600"/>
            </a:lvl6pPr>
            <a:lvl7pPr eaLnBrk="1" latinLnBrk="0" hangingPunct="1">
              <a:defRPr kumimoji="0" lang="hu-HU" sz="1600"/>
            </a:lvl7pPr>
            <a:lvl8pPr eaLnBrk="1" latinLnBrk="0" hangingPunct="1">
              <a:defRPr kumimoji="0" lang="hu-HU" sz="1600"/>
            </a:lvl8pPr>
            <a:lvl9pPr eaLnBrk="1" latinLnBrk="0" hangingPunct="1">
              <a:defRPr kumimoji="0" lang="hu-HU" sz="1600"/>
            </a:lvl9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hu-HU" sz="2400" b="1"/>
            </a:lvl1pPr>
            <a:lvl2pPr marL="457200" indent="0" eaLnBrk="1" latinLnBrk="0" hangingPunct="1">
              <a:buNone/>
              <a:defRPr kumimoji="0" lang="hu-HU" sz="2000" b="1"/>
            </a:lvl2pPr>
            <a:lvl3pPr marL="914400" indent="0" eaLnBrk="1" latinLnBrk="0" hangingPunct="1">
              <a:buNone/>
              <a:defRPr kumimoji="0" lang="hu-HU" sz="1800" b="1"/>
            </a:lvl3pPr>
            <a:lvl4pPr marL="1371600" indent="0" eaLnBrk="1" latinLnBrk="0" hangingPunct="1">
              <a:buNone/>
              <a:defRPr kumimoji="0" lang="hu-HU" sz="1600" b="1"/>
            </a:lvl4pPr>
            <a:lvl5pPr marL="1828800" indent="0" eaLnBrk="1" latinLnBrk="0" hangingPunct="1">
              <a:buNone/>
              <a:defRPr kumimoji="0" lang="hu-HU" sz="1600" b="1"/>
            </a:lvl5pPr>
            <a:lvl6pPr marL="2286000" indent="0" eaLnBrk="1" latinLnBrk="0" hangingPunct="1">
              <a:buNone/>
              <a:defRPr kumimoji="0" lang="hu-HU" sz="1600" b="1"/>
            </a:lvl6pPr>
            <a:lvl7pPr marL="2743200" indent="0" eaLnBrk="1" latinLnBrk="0" hangingPunct="1">
              <a:buNone/>
              <a:defRPr kumimoji="0" lang="hu-HU" sz="1600" b="1"/>
            </a:lvl7pPr>
            <a:lvl8pPr marL="3200400" indent="0" eaLnBrk="1" latinLnBrk="0" hangingPunct="1">
              <a:buNone/>
              <a:defRPr kumimoji="0" lang="hu-HU" sz="1600" b="1"/>
            </a:lvl8pPr>
            <a:lvl9pPr marL="3657600" indent="0" eaLnBrk="1" latinLnBrk="0" hangingPunct="1">
              <a:buNone/>
              <a:defRPr kumimoji="0" lang="hu-HU" sz="1600" b="1"/>
            </a:lvl9pPr>
          </a:lstStyle>
          <a:p>
            <a:pPr lvl="0" eaLnBrk="1" latinLnBrk="0" hangingPunct="1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hu-HU" sz="2400"/>
            </a:lvl1pPr>
            <a:lvl2pPr eaLnBrk="1" latinLnBrk="0" hangingPunct="1">
              <a:defRPr kumimoji="0" lang="hu-HU" sz="2000"/>
            </a:lvl2pPr>
            <a:lvl3pPr eaLnBrk="1" latinLnBrk="0" hangingPunct="1">
              <a:defRPr kumimoji="0" lang="hu-HU" sz="1800"/>
            </a:lvl3pPr>
            <a:lvl4pPr eaLnBrk="1" latinLnBrk="0" hangingPunct="1">
              <a:defRPr kumimoji="0" lang="hu-HU" sz="1600"/>
            </a:lvl4pPr>
            <a:lvl5pPr eaLnBrk="1" latinLnBrk="0" hangingPunct="1">
              <a:defRPr kumimoji="0" lang="hu-HU" sz="1600"/>
            </a:lvl5pPr>
            <a:lvl6pPr eaLnBrk="1" latinLnBrk="0" hangingPunct="1">
              <a:defRPr kumimoji="0" lang="hu-HU" sz="1600"/>
            </a:lvl6pPr>
            <a:lvl7pPr eaLnBrk="1" latinLnBrk="0" hangingPunct="1">
              <a:defRPr kumimoji="0" lang="hu-HU" sz="1600"/>
            </a:lvl7pPr>
            <a:lvl8pPr eaLnBrk="1" latinLnBrk="0" hangingPunct="1">
              <a:defRPr kumimoji="0" lang="hu-HU" sz="1600"/>
            </a:lvl8pPr>
            <a:lvl9pPr eaLnBrk="1" latinLnBrk="0" hangingPunct="1">
              <a:defRPr kumimoji="0" lang="hu-HU" sz="1600"/>
            </a:lvl9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2020. 03. 30.</a:t>
            </a:fld>
            <a:endParaRPr kumimoji="0"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hu-HU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hu-HU" sz="2000" b="1"/>
            </a:lvl1pPr>
          </a:lstStyle>
          <a:p>
            <a:pPr eaLnBrk="1" latinLnBrk="0" hangingPunct="1"/>
            <a:r>
              <a:rPr lang="hu-HU"/>
              <a:t>Mintacím szerkesztése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hu-HU" sz="3200"/>
            </a:lvl1pPr>
            <a:lvl2pPr eaLnBrk="1" latinLnBrk="0" hangingPunct="1">
              <a:defRPr kumimoji="0" lang="hu-HU" sz="2800"/>
            </a:lvl2pPr>
            <a:lvl3pPr eaLnBrk="1" latinLnBrk="0" hangingPunct="1">
              <a:defRPr kumimoji="0" lang="hu-HU" sz="2400"/>
            </a:lvl3pPr>
            <a:lvl4pPr eaLnBrk="1" latinLnBrk="0" hangingPunct="1">
              <a:defRPr kumimoji="0" lang="hu-HU" sz="2000"/>
            </a:lvl4pPr>
            <a:lvl5pPr eaLnBrk="1" latinLnBrk="0" hangingPunct="1">
              <a:defRPr kumimoji="0" lang="hu-HU" sz="2000"/>
            </a:lvl5pPr>
            <a:lvl6pPr eaLnBrk="1" latinLnBrk="0" hangingPunct="1">
              <a:defRPr kumimoji="0" lang="hu-HU" sz="2000"/>
            </a:lvl6pPr>
            <a:lvl7pPr eaLnBrk="1" latinLnBrk="0" hangingPunct="1">
              <a:defRPr kumimoji="0" lang="hu-HU" sz="2000"/>
            </a:lvl7pPr>
            <a:lvl8pPr eaLnBrk="1" latinLnBrk="0" hangingPunct="1">
              <a:defRPr kumimoji="0" lang="hu-HU" sz="2000"/>
            </a:lvl8pPr>
            <a:lvl9pPr eaLnBrk="1" latinLnBrk="0" hangingPunct="1">
              <a:defRPr kumimoji="0" lang="hu-HU" sz="2000"/>
            </a:lvl9pPr>
          </a:lstStyle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hu-HU" sz="1400"/>
            </a:lvl1pPr>
            <a:lvl2pPr marL="457200" indent="0" eaLnBrk="1" latinLnBrk="0" hangingPunct="1">
              <a:buNone/>
              <a:defRPr kumimoji="0" lang="hu-HU" sz="1200"/>
            </a:lvl2pPr>
            <a:lvl3pPr marL="914400" indent="0" eaLnBrk="1" latinLnBrk="0" hangingPunct="1">
              <a:buNone/>
              <a:defRPr kumimoji="0" lang="hu-HU" sz="1000"/>
            </a:lvl3pPr>
            <a:lvl4pPr marL="1371600" indent="0" eaLnBrk="1" latinLnBrk="0" hangingPunct="1">
              <a:buNone/>
              <a:defRPr kumimoji="0" lang="hu-HU" sz="900"/>
            </a:lvl4pPr>
            <a:lvl5pPr marL="1828800" indent="0" eaLnBrk="1" latinLnBrk="0" hangingPunct="1">
              <a:buNone/>
              <a:defRPr kumimoji="0" lang="hu-HU" sz="900"/>
            </a:lvl5pPr>
            <a:lvl6pPr marL="2286000" indent="0" eaLnBrk="1" latinLnBrk="0" hangingPunct="1">
              <a:buNone/>
              <a:defRPr kumimoji="0" lang="hu-HU" sz="900"/>
            </a:lvl6pPr>
            <a:lvl7pPr marL="2743200" indent="0" eaLnBrk="1" latinLnBrk="0" hangingPunct="1">
              <a:buNone/>
              <a:defRPr kumimoji="0" lang="hu-HU" sz="900"/>
            </a:lvl7pPr>
            <a:lvl8pPr marL="3200400" indent="0" eaLnBrk="1" latinLnBrk="0" hangingPunct="1">
              <a:buNone/>
              <a:defRPr kumimoji="0" lang="hu-HU" sz="900"/>
            </a:lvl8pPr>
            <a:lvl9pPr marL="3657600" indent="0" eaLnBrk="1" latinLnBrk="0" hangingPunct="1">
              <a:buNone/>
              <a:defRPr kumimoji="0" lang="hu-HU" sz="900"/>
            </a:lvl9pPr>
          </a:lstStyle>
          <a:p>
            <a:pPr lvl="0" eaLnBrk="1" latinLnBrk="0" hangingPunct="1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2020. 03. 30.</a:t>
            </a:fld>
            <a:endParaRPr kumimoji="0"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hu-H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hu-HU" sz="2000" b="1"/>
            </a:lvl1pPr>
          </a:lstStyle>
          <a:p>
            <a:pPr eaLnBrk="1" latinLnBrk="0" hangingPunct="1"/>
            <a:r>
              <a:rPr lang="hu-HU"/>
              <a:t>Mintacím szerkesztése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hu-HU" sz="3200"/>
            </a:lvl1pPr>
            <a:lvl2pPr marL="457200" indent="0" eaLnBrk="1" latinLnBrk="0" hangingPunct="1">
              <a:buNone/>
              <a:defRPr kumimoji="0" lang="hu-HU" sz="2800"/>
            </a:lvl2pPr>
            <a:lvl3pPr marL="914400" indent="0" eaLnBrk="1" latinLnBrk="0" hangingPunct="1">
              <a:buNone/>
              <a:defRPr kumimoji="0" lang="hu-HU" sz="2400"/>
            </a:lvl3pPr>
            <a:lvl4pPr marL="1371600" indent="0" eaLnBrk="1" latinLnBrk="0" hangingPunct="1">
              <a:buNone/>
              <a:defRPr kumimoji="0" lang="hu-HU" sz="2000"/>
            </a:lvl4pPr>
            <a:lvl5pPr marL="1828800" indent="0" eaLnBrk="1" latinLnBrk="0" hangingPunct="1">
              <a:buNone/>
              <a:defRPr kumimoji="0" lang="hu-HU" sz="2000"/>
            </a:lvl5pPr>
            <a:lvl6pPr marL="2286000" indent="0" eaLnBrk="1" latinLnBrk="0" hangingPunct="1">
              <a:buNone/>
              <a:defRPr kumimoji="0" lang="hu-HU" sz="2000"/>
            </a:lvl6pPr>
            <a:lvl7pPr marL="2743200" indent="0" eaLnBrk="1" latinLnBrk="0" hangingPunct="1">
              <a:buNone/>
              <a:defRPr kumimoji="0" lang="hu-HU" sz="2000"/>
            </a:lvl7pPr>
            <a:lvl8pPr marL="3200400" indent="0" eaLnBrk="1" latinLnBrk="0" hangingPunct="1">
              <a:buNone/>
              <a:defRPr kumimoji="0" lang="hu-HU" sz="2000"/>
            </a:lvl8pPr>
            <a:lvl9pPr marL="3657600" indent="0" eaLnBrk="1" latinLnBrk="0" hangingPunct="1">
              <a:buNone/>
              <a:defRPr kumimoji="0" lang="hu-HU" sz="2000"/>
            </a:lvl9pPr>
          </a:lstStyle>
          <a:p>
            <a:pPr eaLnBrk="1" latinLnBrk="0" hangingPunct="1"/>
            <a:r>
              <a:rPr lang="hu-HU"/>
              <a:t>Kép beszúrásához kattintson az ikonra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hu-HU" sz="1400"/>
            </a:lvl1pPr>
            <a:lvl2pPr marL="457200" indent="0" eaLnBrk="1" latinLnBrk="0" hangingPunct="1">
              <a:buNone/>
              <a:defRPr kumimoji="0" lang="hu-HU" sz="1200"/>
            </a:lvl2pPr>
            <a:lvl3pPr marL="914400" indent="0" eaLnBrk="1" latinLnBrk="0" hangingPunct="1">
              <a:buNone/>
              <a:defRPr kumimoji="0" lang="hu-HU" sz="1000"/>
            </a:lvl3pPr>
            <a:lvl4pPr marL="1371600" indent="0" eaLnBrk="1" latinLnBrk="0" hangingPunct="1">
              <a:buNone/>
              <a:defRPr kumimoji="0" lang="hu-HU" sz="900"/>
            </a:lvl4pPr>
            <a:lvl5pPr marL="1828800" indent="0" eaLnBrk="1" latinLnBrk="0" hangingPunct="1">
              <a:buNone/>
              <a:defRPr kumimoji="0" lang="hu-HU" sz="900"/>
            </a:lvl5pPr>
            <a:lvl6pPr marL="2286000" indent="0" eaLnBrk="1" latinLnBrk="0" hangingPunct="1">
              <a:buNone/>
              <a:defRPr kumimoji="0" lang="hu-HU" sz="900"/>
            </a:lvl6pPr>
            <a:lvl7pPr marL="2743200" indent="0" eaLnBrk="1" latinLnBrk="0" hangingPunct="1">
              <a:buNone/>
              <a:defRPr kumimoji="0" lang="hu-HU" sz="900"/>
            </a:lvl7pPr>
            <a:lvl8pPr marL="3200400" indent="0" eaLnBrk="1" latinLnBrk="0" hangingPunct="1">
              <a:buNone/>
              <a:defRPr kumimoji="0" lang="hu-HU" sz="900"/>
            </a:lvl8pPr>
            <a:lvl9pPr marL="3657600" indent="0" eaLnBrk="1" latinLnBrk="0" hangingPunct="1">
              <a:buNone/>
              <a:defRPr kumimoji="0" lang="hu-HU" sz="900"/>
            </a:lvl9pPr>
          </a:lstStyle>
          <a:p>
            <a:pPr lvl="0" eaLnBrk="1" latinLnBrk="0" hangingPunct="1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2020. 03. 30.</a:t>
            </a:fld>
            <a:endParaRPr kumimoji="0"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hu-H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hu-HU"/>
              <a:t>Mintacím szerkesztése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2020. 03. 30.</a:t>
            </a:fld>
            <a:endParaRPr kumimoji="0"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hu-H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hu-HU"/>
              <a:t>Mintacím szerkesztése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hu-HU"/>
              <a:t>Mintaszöveg szerkesztése</a:t>
            </a:r>
          </a:p>
          <a:p>
            <a:pPr lvl="1" eaLnBrk="1" latinLnBrk="0" hangingPunct="1"/>
            <a:r>
              <a:rPr lang="hu-HU"/>
              <a:t>Második szint</a:t>
            </a:r>
          </a:p>
          <a:p>
            <a:pPr lvl="2" eaLnBrk="1" latinLnBrk="0" hangingPunct="1"/>
            <a:r>
              <a:rPr lang="hu-HU"/>
              <a:t>Harmadik szint</a:t>
            </a:r>
          </a:p>
          <a:p>
            <a:pPr lvl="3" eaLnBrk="1" latinLnBrk="0" hangingPunct="1"/>
            <a:r>
              <a:rPr lang="hu-HU"/>
              <a:t>Negyedik szint</a:t>
            </a:r>
          </a:p>
          <a:p>
            <a:pPr lvl="4" eaLnBrk="1" latinLnBrk="0" hangingPunct="1"/>
            <a:r>
              <a:rPr lang="hu-HU"/>
              <a:t>Ötödik szint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2020. 03. 30.</a:t>
            </a:fld>
            <a:endParaRPr kumimoji="0"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hu-H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hu-HU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hu-HU"/>
              <a:t>Mintaszöveg szerkesztése</a:t>
            </a:r>
          </a:p>
          <a:p>
            <a:pPr lvl="1" eaLnBrk="1" latinLnBrk="0" hangingPunct="1"/>
            <a:r>
              <a:rPr kumimoji="0" lang="hu-HU"/>
              <a:t>Második szint</a:t>
            </a:r>
          </a:p>
          <a:p>
            <a:pPr lvl="2" eaLnBrk="1" latinLnBrk="0" hangingPunct="1"/>
            <a:r>
              <a:rPr kumimoji="0" lang="hu-HU"/>
              <a:t>Harmadik szint</a:t>
            </a:r>
          </a:p>
          <a:p>
            <a:pPr lvl="3" eaLnBrk="1" latinLnBrk="0" hangingPunct="1"/>
            <a:r>
              <a:rPr kumimoji="0" lang="hu-HU"/>
              <a:t>Negyedik szint</a:t>
            </a:r>
          </a:p>
          <a:p>
            <a:pPr lvl="4" eaLnBrk="1" latinLnBrk="0" hangingPunct="1"/>
            <a:r>
              <a:rPr kumimoji="0" lang="hu-HU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hu-H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2020. 03. 30.</a:t>
            </a:fld>
            <a:endParaRPr kumimoji="0"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hu-H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hu-H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hu-HU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kumimoji="0" lang="hu-H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hu-H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hu-H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hu-H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hu-H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hu-H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hu-H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hu-H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hu-H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hu-H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hu-HU"/>
      </a:defPPr>
      <a:lvl1pPr marL="0" algn="l" defTabSz="914400" rtl="0" eaLnBrk="1" latinLnBrk="0" hangingPunct="1">
        <a:defRPr kumimoji="0" lang="hu-H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hu-H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hu-H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hu-H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hu-H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hu-H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hu-H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hu-H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hu-H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image" Target="../media/image6.jpe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u-HU" dirty="0"/>
              <a:t>A kiégés három fázisa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998496" y="4409786"/>
            <a:ext cx="4772528" cy="990600"/>
          </a:xfrm>
        </p:spPr>
        <p:txBody>
          <a:bodyPr>
            <a:normAutofit/>
          </a:bodyPr>
          <a:lstStyle/>
          <a:p>
            <a:r>
              <a:rPr lang="hu-HU" sz="2400" dirty="0">
                <a:latin typeface="+mn-lt"/>
              </a:rPr>
              <a:t>BIT Egyesület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99368"/>
            <a:ext cx="1210600" cy="114583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hu-HU" b="1" dirty="0"/>
              <a:t>1. Fázis - Agresszió és aktivitás</a:t>
            </a:r>
            <a:endParaRPr lang="hu-H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hu-HU" dirty="0">
                <a:ea typeface="Calibri"/>
                <a:cs typeface="Times New Roman"/>
              </a:rPr>
              <a:t>Kísérő tünet: Harag!</a:t>
            </a:r>
          </a:p>
          <a:p>
            <a:pPr marL="914400" indent="434340">
              <a:lnSpc>
                <a:spcPct val="115000"/>
              </a:lnSpc>
              <a:spcAft>
                <a:spcPts val="0"/>
              </a:spcAft>
            </a:pPr>
            <a:r>
              <a:rPr lang="hu-HU" dirty="0">
                <a:ea typeface="Calibri"/>
                <a:cs typeface="Times New Roman"/>
              </a:rPr>
              <a:t>(Kísérő reakció: Agresszivitás)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hu-HU" dirty="0">
                <a:ea typeface="Calibri"/>
                <a:cs typeface="Times New Roman"/>
              </a:rPr>
              <a:t>Nincs tisztában a helyzetével!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hu-HU" dirty="0">
                <a:ea typeface="Calibri"/>
                <a:cs typeface="Times New Roman"/>
              </a:rPr>
              <a:t>Időtartama: Évek, évtizedek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hu-HU" dirty="0">
                <a:ea typeface="Calibri"/>
                <a:cs typeface="Times New Roman"/>
              </a:rPr>
              <a:t>Ritka a tünetek megjelenése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hu-HU" dirty="0">
                <a:ea typeface="Calibri"/>
                <a:cs typeface="Times New Roman"/>
              </a:rPr>
              <a:t>A környezet hamarabb felismeri a jeleket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99368"/>
            <a:ext cx="1210600" cy="114583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u-HU" b="1" dirty="0"/>
              <a:t>2. fázis</a:t>
            </a:r>
            <a:r>
              <a:rPr lang="hu-HU" dirty="0"/>
              <a:t> – </a:t>
            </a:r>
            <a:r>
              <a:rPr lang="hu-HU" b="1" dirty="0"/>
              <a:t>Menekülés és visszavonulás</a:t>
            </a:r>
            <a:endParaRPr lang="hu-H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hu-HU" dirty="0">
                <a:ea typeface="Calibri"/>
                <a:cs typeface="Times New Roman"/>
              </a:rPr>
              <a:t>Kísérő tünet: rettegés!</a:t>
            </a:r>
          </a:p>
          <a:p>
            <a:pPr marL="1257300">
              <a:lnSpc>
                <a:spcPct val="115000"/>
              </a:lnSpc>
              <a:spcAft>
                <a:spcPts val="0"/>
              </a:spcAft>
            </a:pPr>
            <a:r>
              <a:rPr lang="hu-HU" dirty="0">
                <a:ea typeface="Calibri"/>
                <a:cs typeface="Times New Roman"/>
              </a:rPr>
              <a:t>(kísérő reakció: menekülés)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hu-HU" dirty="0">
                <a:ea typeface="Calibri"/>
                <a:cs typeface="Times New Roman"/>
              </a:rPr>
              <a:t>Túlzott, minimális aktivitás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hu-HU" dirty="0">
                <a:ea typeface="Calibri"/>
                <a:cs typeface="Times New Roman"/>
              </a:rPr>
              <a:t>A távolságtartás nyugalmat ad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hu-HU" dirty="0">
                <a:ea typeface="Calibri"/>
                <a:cs typeface="Times New Roman"/>
              </a:rPr>
              <a:t>Az ügyfelekkel való kapcsolat minimálisra csökken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hu-HU" dirty="0">
                <a:ea typeface="Calibri"/>
                <a:cs typeface="Times New Roman"/>
              </a:rPr>
              <a:t>Empatikus képesség csökken</a:t>
            </a:r>
          </a:p>
          <a:p>
            <a:pPr lvl="1">
              <a:lnSpc>
                <a:spcPct val="115000"/>
              </a:lnSpc>
              <a:buFont typeface="Symbol"/>
              <a:buChar char=""/>
            </a:pPr>
            <a:r>
              <a:rPr lang="hu-HU" dirty="0">
                <a:ea typeface="Calibri"/>
                <a:cs typeface="Times New Roman"/>
              </a:rPr>
              <a:t>„Egyszerűen csak létrejön a félelem”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99368"/>
            <a:ext cx="1210600" cy="11458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322303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u-HU" b="1" dirty="0"/>
              <a:t>3. fázis </a:t>
            </a:r>
            <a:r>
              <a:rPr lang="hu-HU" dirty="0"/>
              <a:t>– </a:t>
            </a:r>
            <a:r>
              <a:rPr lang="hu-HU" b="1" dirty="0"/>
              <a:t>Elszigetelődés és passzivitás</a:t>
            </a:r>
            <a:endParaRPr lang="hu-H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</a:pPr>
            <a:r>
              <a:rPr lang="hu-HU" dirty="0">
                <a:ea typeface="Calibri"/>
                <a:cs typeface="Times New Roman"/>
              </a:rPr>
              <a:t>Kísérő tünet: elszigetelődés</a:t>
            </a:r>
          </a:p>
          <a:p>
            <a:pPr marL="1257300">
              <a:lnSpc>
                <a:spcPct val="115000"/>
              </a:lnSpc>
              <a:spcAft>
                <a:spcPts val="0"/>
              </a:spcAft>
            </a:pPr>
            <a:r>
              <a:rPr lang="hu-HU" dirty="0">
                <a:ea typeface="Calibri"/>
                <a:cs typeface="Times New Roman"/>
              </a:rPr>
              <a:t>(Kísérő reakció: bénultság)</a:t>
            </a:r>
          </a:p>
          <a:p>
            <a:pPr lvl="0">
              <a:lnSpc>
                <a:spcPct val="115000"/>
              </a:lnSpc>
            </a:pPr>
            <a:r>
              <a:rPr lang="hu-HU" dirty="0">
                <a:ea typeface="Calibri"/>
                <a:cs typeface="Times New Roman"/>
              </a:rPr>
              <a:t>Gyakran ebben a fázisban jelentkezi a betegségtudat</a:t>
            </a:r>
          </a:p>
          <a:p>
            <a:pPr lvl="0">
              <a:lnSpc>
                <a:spcPct val="115000"/>
              </a:lnSpc>
            </a:pPr>
            <a:r>
              <a:rPr lang="hu-HU" dirty="0">
                <a:ea typeface="Calibri"/>
                <a:cs typeface="Times New Roman"/>
              </a:rPr>
              <a:t>Motivált cselekvésre való képesség csökken</a:t>
            </a:r>
          </a:p>
          <a:p>
            <a:pPr lvl="0">
              <a:lnSpc>
                <a:spcPct val="115000"/>
              </a:lnSpc>
            </a:pPr>
            <a:r>
              <a:rPr lang="hu-HU" dirty="0">
                <a:ea typeface="Calibri"/>
                <a:cs typeface="Times New Roman"/>
              </a:rPr>
              <a:t>Legkésőbb ebben a fázisban megjelenhetnek a pótszerek</a:t>
            </a:r>
          </a:p>
          <a:p>
            <a:pPr lvl="0">
              <a:lnSpc>
                <a:spcPct val="115000"/>
              </a:lnSpc>
            </a:pPr>
            <a:r>
              <a:rPr lang="hu-HU" dirty="0">
                <a:ea typeface="Calibri"/>
                <a:cs typeface="Times New Roman"/>
              </a:rPr>
              <a:t>Depresszió szemmel láthatóvá válik</a:t>
            </a:r>
          </a:p>
          <a:p>
            <a:pPr lvl="0">
              <a:lnSpc>
                <a:spcPct val="115000"/>
              </a:lnSpc>
            </a:pPr>
            <a:r>
              <a:rPr lang="hu-HU" dirty="0">
                <a:ea typeface="Calibri"/>
                <a:cs typeface="Times New Roman"/>
              </a:rPr>
              <a:t>A belső kielégülés hiányzik</a:t>
            </a:r>
          </a:p>
          <a:p>
            <a:pPr lvl="0">
              <a:lnSpc>
                <a:spcPct val="115000"/>
              </a:lnSpc>
            </a:pPr>
            <a:r>
              <a:rPr lang="hu-HU" dirty="0">
                <a:ea typeface="Calibri"/>
                <a:cs typeface="Times New Roman"/>
              </a:rPr>
              <a:t>Minden aktivitás megszűnik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99368"/>
            <a:ext cx="1210600" cy="11458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322303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lvl="0" algn="ctr"/>
            <a:r>
              <a:rPr lang="hu-HU" dirty="0"/>
              <a:t>A </a:t>
            </a:r>
            <a:r>
              <a:rPr lang="hu-HU" dirty="0" err="1"/>
              <a:t>burn</a:t>
            </a:r>
            <a:r>
              <a:rPr lang="hu-HU" dirty="0"/>
              <a:t>-out öt fázisa!</a:t>
            </a:r>
            <a:br>
              <a:rPr lang="hu-HU" dirty="0"/>
            </a:br>
            <a:r>
              <a:rPr lang="hu-HU" sz="2200" dirty="0"/>
              <a:t>(öt fázisú felosztás)</a:t>
            </a:r>
            <a:endParaRPr lang="hu-HU" sz="22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971550" lvl="1" indent="-514350">
              <a:lnSpc>
                <a:spcPct val="115000"/>
              </a:lnSpc>
              <a:buFont typeface="+mj-lt"/>
              <a:buAutoNum type="arabicPeriod"/>
            </a:pPr>
            <a:r>
              <a:rPr lang="hu-HU" b="1" dirty="0"/>
              <a:t>Az idealizmus fázisa</a:t>
            </a:r>
          </a:p>
          <a:p>
            <a:pPr marL="971550" lvl="1" indent="-514350">
              <a:lnSpc>
                <a:spcPct val="115000"/>
              </a:lnSpc>
              <a:buFont typeface="+mj-lt"/>
              <a:buAutoNum type="arabicPeriod"/>
            </a:pPr>
            <a:r>
              <a:rPr lang="hu-HU" b="1" dirty="0"/>
              <a:t>A realizmus fázisa</a:t>
            </a:r>
            <a:endParaRPr lang="hu-HU" dirty="0"/>
          </a:p>
          <a:p>
            <a:pPr marL="971550" lvl="1" indent="-514350">
              <a:lnSpc>
                <a:spcPct val="115000"/>
              </a:lnSpc>
              <a:buFont typeface="+mj-lt"/>
              <a:buAutoNum type="arabicPeriod"/>
            </a:pPr>
            <a:r>
              <a:rPr lang="hu-HU" b="1" dirty="0"/>
              <a:t>A stagnálás vagy a kiábrándulás fázisa</a:t>
            </a:r>
            <a:endParaRPr lang="hu-HU" dirty="0"/>
          </a:p>
          <a:p>
            <a:pPr marL="971550" lvl="1" indent="-514350">
              <a:lnSpc>
                <a:spcPct val="115000"/>
              </a:lnSpc>
              <a:buFont typeface="+mj-lt"/>
              <a:buAutoNum type="arabicPeriod"/>
            </a:pPr>
            <a:r>
              <a:rPr lang="hu-HU" b="1" dirty="0"/>
              <a:t>A frusztráció fázisa</a:t>
            </a:r>
            <a:endParaRPr lang="hu-HU" dirty="0"/>
          </a:p>
          <a:p>
            <a:pPr marL="971550" lvl="1" indent="-514350">
              <a:lnSpc>
                <a:spcPct val="115000"/>
              </a:lnSpc>
              <a:buFont typeface="+mj-lt"/>
              <a:buAutoNum type="arabicPeriod"/>
            </a:pPr>
            <a:r>
              <a:rPr lang="hu-HU" b="1" dirty="0"/>
              <a:t>Az apátia fázisa</a:t>
            </a:r>
            <a:endParaRPr lang="hu-HU" dirty="0"/>
          </a:p>
          <a:p>
            <a:pPr marL="457200" lvl="1" indent="0">
              <a:lnSpc>
                <a:spcPct val="115000"/>
              </a:lnSpc>
              <a:buNone/>
            </a:pPr>
            <a:endParaRPr lang="hu-HU" dirty="0">
              <a:ea typeface="Calibri"/>
              <a:cs typeface="Times New Roman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99368"/>
            <a:ext cx="1210600" cy="11458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890108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2411760" y="3140968"/>
            <a:ext cx="5400600" cy="1362075"/>
          </a:xfrm>
        </p:spPr>
        <p:txBody>
          <a:bodyPr>
            <a:normAutofit/>
          </a:bodyPr>
          <a:lstStyle/>
          <a:p>
            <a:pPr>
              <a:defRPr lang="hu-HU"/>
            </a:pPr>
            <a:r>
              <a:rPr lang="hu-HU" dirty="0"/>
              <a:t>Köszönöm a figyelmet!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399368"/>
            <a:ext cx="1210600" cy="114583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Kép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542</Words>
  <Application>Microsoft Office PowerPoint</Application>
  <PresentationFormat>Diavetítés a képernyőre (4:3 oldalarány)</PresentationFormat>
  <Paragraphs>70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Symbol</vt:lpstr>
      <vt:lpstr>Képzés</vt:lpstr>
      <vt:lpstr>A kiégés három fázisa</vt:lpstr>
      <vt:lpstr>1. Fázis - Agresszió és aktivitás</vt:lpstr>
      <vt:lpstr>2. fázis – Menekülés és visszavonulás</vt:lpstr>
      <vt:lpstr>3. fázis – Elszigetelődés és passzivitás</vt:lpstr>
      <vt:lpstr>A burn-out öt fázisa! (öt fázisú felosztás)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2018-10-05T11:18:18Z</dcterms:created>
  <dcterms:modified xsi:type="dcterms:W3CDTF">2020-03-30T08:14:20Z</dcterms:modified>
</cp:coreProperties>
</file>