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sldIdLst>
    <p:sldId id="406" r:id="rId2"/>
    <p:sldId id="412" r:id="rId3"/>
    <p:sldId id="435" r:id="rId4"/>
    <p:sldId id="436" r:id="rId5"/>
    <p:sldId id="437" r:id="rId6"/>
    <p:sldId id="413" r:id="rId7"/>
    <p:sldId id="414" r:id="rId8"/>
    <p:sldId id="415" r:id="rId9"/>
    <p:sldId id="416" r:id="rId10"/>
    <p:sldId id="417" r:id="rId11"/>
    <p:sldId id="418" r:id="rId12"/>
    <p:sldId id="419" r:id="rId13"/>
    <p:sldId id="420" r:id="rId14"/>
    <p:sldId id="421" r:id="rId15"/>
    <p:sldId id="405" r:id="rId16"/>
    <p:sldId id="423" r:id="rId17"/>
    <p:sldId id="411" r:id="rId18"/>
    <p:sldId id="424" r:id="rId19"/>
    <p:sldId id="422" r:id="rId20"/>
    <p:sldId id="407" r:id="rId21"/>
    <p:sldId id="427" r:id="rId22"/>
    <p:sldId id="425" r:id="rId23"/>
    <p:sldId id="409" r:id="rId24"/>
    <p:sldId id="408" r:id="rId25"/>
    <p:sldId id="429" r:id="rId26"/>
    <p:sldId id="428" r:id="rId27"/>
    <p:sldId id="430" r:id="rId28"/>
    <p:sldId id="431" r:id="rId29"/>
    <p:sldId id="426" r:id="rId30"/>
    <p:sldId id="432" r:id="rId31"/>
    <p:sldId id="433" r:id="rId32"/>
    <p:sldId id="43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28"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598D08-243D-4123-97E8-7CEB2638CF7D}" type="datetimeFigureOut">
              <a:rPr lang="hu-HU" smtClean="0"/>
              <a:t>2020. 03. 31.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BB6C-221F-4D0B-8478-95271C356813}" type="slidenum">
              <a:rPr lang="hu-HU" smtClean="0"/>
              <a:t>‹#›</a:t>
            </a:fld>
            <a:endParaRPr lang="hu-HU"/>
          </a:p>
        </p:txBody>
      </p:sp>
    </p:spTree>
    <p:extLst>
      <p:ext uri="{BB962C8B-B14F-4D97-AF65-F5344CB8AC3E}">
        <p14:creationId xmlns:p14="http://schemas.microsoft.com/office/powerpoint/2010/main" val="87903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u-HU"/>
              <a:t>Mintacím szerkesztése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3303356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274169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6520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304738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0094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u-HU"/>
              <a:t>Mintacím szerkesztése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731260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84511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329567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268189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2FBE744-0A0E-4D0F-A4B2-4A6C40A4F0E0}" type="datetimeFigureOut">
              <a:rPr lang="hu-HU" smtClean="0"/>
              <a:t>2020. 03. 31.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376003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02FBE744-0A0E-4D0F-A4B2-4A6C40A4F0E0}" type="datetimeFigureOut">
              <a:rPr lang="hu-HU" smtClean="0"/>
              <a:t>2020. 03. 31.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285212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02FBE744-0A0E-4D0F-A4B2-4A6C40A4F0E0}" type="datetimeFigureOut">
              <a:rPr lang="hu-HU" smtClean="0"/>
              <a:t>2020. 03. 31.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3443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02FBE744-0A0E-4D0F-A4B2-4A6C40A4F0E0}" type="datetimeFigureOut">
              <a:rPr lang="hu-HU" smtClean="0"/>
              <a:t>2020. 03. 31.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114175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E744-0A0E-4D0F-A4B2-4A6C40A4F0E0}" type="datetimeFigureOut">
              <a:rPr lang="hu-HU" smtClean="0"/>
              <a:t>2020. 03. 31.</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249743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u-HU"/>
              <a:t>Mintacím szerkesztése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02FBE744-0A0E-4D0F-A4B2-4A6C40A4F0E0}" type="datetimeFigureOut">
              <a:rPr lang="hu-HU" smtClean="0"/>
              <a:t>2020. 03. 31.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61870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02FBE744-0A0E-4D0F-A4B2-4A6C40A4F0E0}" type="datetimeFigureOut">
              <a:rPr lang="hu-HU" smtClean="0"/>
              <a:t>2020. 03. 31.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D852B9B-D40E-4ADA-9CD7-D3C0B6A97EC0}" type="slidenum">
              <a:rPr lang="hu-HU" smtClean="0"/>
              <a:t>‹#›</a:t>
            </a:fld>
            <a:endParaRPr lang="hu-HU"/>
          </a:p>
        </p:txBody>
      </p:sp>
    </p:spTree>
    <p:extLst>
      <p:ext uri="{BB962C8B-B14F-4D97-AF65-F5344CB8AC3E}">
        <p14:creationId xmlns:p14="http://schemas.microsoft.com/office/powerpoint/2010/main" val="56626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FBE744-0A0E-4D0F-A4B2-4A6C40A4F0E0}" type="datetimeFigureOut">
              <a:rPr lang="hu-HU" smtClean="0"/>
              <a:t>2020. 03. 31.</a:t>
            </a:fld>
            <a:endParaRPr lang="hu-H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D852B9B-D40E-4ADA-9CD7-D3C0B6A97EC0}" type="slidenum">
              <a:rPr lang="hu-HU" smtClean="0"/>
              <a:t>‹#›</a:t>
            </a:fld>
            <a:endParaRPr lang="hu-HU"/>
          </a:p>
        </p:txBody>
      </p:sp>
    </p:spTree>
    <p:extLst>
      <p:ext uri="{BB962C8B-B14F-4D97-AF65-F5344CB8AC3E}">
        <p14:creationId xmlns:p14="http://schemas.microsoft.com/office/powerpoint/2010/main" val="31616302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ctrTitle"/>
          </p:nvPr>
        </p:nvSpPr>
        <p:spPr>
          <a:xfrm>
            <a:off x="1771227" y="3064934"/>
            <a:ext cx="7766936" cy="1646302"/>
          </a:xfrm>
        </p:spPr>
        <p:txBody>
          <a:bodyPr/>
          <a:lstStyle/>
          <a:p>
            <a:r>
              <a:rPr lang="hu-HU" dirty="0">
                <a:solidFill>
                  <a:srgbClr val="FF0000"/>
                </a:solidFill>
              </a:rPr>
              <a:t>EGÉSZSÉG</a:t>
            </a:r>
            <a:r>
              <a:rPr lang="hu-HU" dirty="0"/>
              <a:t>(EDRE)!</a:t>
            </a:r>
            <a:br>
              <a:rPr lang="hu-HU" dirty="0"/>
            </a:br>
            <a:r>
              <a:rPr lang="hu-HU" sz="2400" dirty="0"/>
              <a:t>MOZGÁS</a:t>
            </a:r>
          </a:p>
        </p:txBody>
      </p:sp>
      <p:sp>
        <p:nvSpPr>
          <p:cNvPr id="5" name="Alcím 4"/>
          <p:cNvSpPr>
            <a:spLocks noGrp="1"/>
          </p:cNvSpPr>
          <p:nvPr>
            <p:ph type="subTitle" idx="1"/>
          </p:nvPr>
        </p:nvSpPr>
        <p:spPr>
          <a:xfrm>
            <a:off x="1730587" y="5463073"/>
            <a:ext cx="7766936" cy="1096899"/>
          </a:xfrm>
        </p:spPr>
        <p:txBody>
          <a:bodyPr/>
          <a:lstStyle/>
          <a:p>
            <a:r>
              <a:rPr lang="hu-HU" dirty="0"/>
              <a:t>FARKAS CSILLA</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93" y="243839"/>
            <a:ext cx="4114825" cy="25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08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387"/>
          <a:stretch/>
        </p:blipFill>
        <p:spPr bwMode="auto">
          <a:xfrm>
            <a:off x="584358" y="356076"/>
            <a:ext cx="8132921" cy="621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879" y="1327331"/>
            <a:ext cx="1864360" cy="292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8805" y="4257040"/>
            <a:ext cx="2362509" cy="146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78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SPORTOLÁS - ÉLETTANI HATÁSOK</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 t="-952" r="134" b="25218"/>
          <a:stretch/>
        </p:blipFill>
        <p:spPr bwMode="auto">
          <a:xfrm>
            <a:off x="579120" y="1818640"/>
            <a:ext cx="7197953" cy="387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575629"/>
            <a:ext cx="3403599" cy="325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899" y="4101148"/>
            <a:ext cx="28575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86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SPORTOLÁS – ÉLETTANI HATÁSOK</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759" y="1590040"/>
            <a:ext cx="7724986" cy="453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4099" b="6107"/>
          <a:stretch/>
        </p:blipFill>
        <p:spPr bwMode="auto">
          <a:xfrm>
            <a:off x="7862743" y="365760"/>
            <a:ext cx="4065097" cy="244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743" y="3533140"/>
            <a:ext cx="4068536" cy="227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746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SPORTOLÁS – ÉLETTANI HATÁSOK</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37614"/>
          <a:stretch/>
        </p:blipFill>
        <p:spPr bwMode="auto">
          <a:xfrm>
            <a:off x="0" y="1613217"/>
            <a:ext cx="8344905" cy="306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390" y="163195"/>
            <a:ext cx="3886658" cy="290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0" y="357505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30" y="4882388"/>
            <a:ext cx="3829050" cy="179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SPORTOLÁS HATÁSA AZ IZMOKRA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840" y="2659205"/>
            <a:ext cx="5740400" cy="294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églalap 4"/>
          <p:cNvSpPr/>
          <p:nvPr/>
        </p:nvSpPr>
        <p:spPr>
          <a:xfrm>
            <a:off x="426720" y="1652399"/>
            <a:ext cx="6096000" cy="1754326"/>
          </a:xfrm>
          <a:prstGeom prst="rect">
            <a:avLst/>
          </a:prstGeom>
        </p:spPr>
        <p:txBody>
          <a:bodyPr>
            <a:spAutoFit/>
          </a:bodyPr>
          <a:lstStyle/>
          <a:p>
            <a:r>
              <a:rPr lang="hu-HU" dirty="0"/>
              <a:t>Az izmok:  lat. </a:t>
            </a:r>
            <a:r>
              <a:rPr lang="hu-HU" dirty="0" err="1"/>
              <a:t>musculus</a:t>
            </a:r>
            <a:endParaRPr lang="hu-HU" dirty="0"/>
          </a:p>
          <a:p>
            <a:r>
              <a:rPr lang="hu-HU" dirty="0"/>
              <a:t>                 Jelentése: táplálék, hús. </a:t>
            </a:r>
          </a:p>
          <a:p>
            <a:endParaRPr lang="hu-HU" dirty="0"/>
          </a:p>
          <a:p>
            <a:r>
              <a:rPr lang="hu-HU" dirty="0"/>
              <a:t>Rostos állományú, idegrendszeri hatásra összehúzódni és elernyedni képes kötegek.</a:t>
            </a:r>
          </a:p>
          <a:p>
            <a:endParaRPr lang="hu-HU" dirty="0"/>
          </a:p>
        </p:txBody>
      </p:sp>
      <p:sp>
        <p:nvSpPr>
          <p:cNvPr id="7" name="Tartalom helye 6"/>
          <p:cNvSpPr>
            <a:spLocks noGrp="1"/>
          </p:cNvSpPr>
          <p:nvPr>
            <p:ph idx="1"/>
          </p:nvPr>
        </p:nvSpPr>
        <p:spPr>
          <a:xfrm>
            <a:off x="677334" y="3556000"/>
            <a:ext cx="8596668" cy="2485362"/>
          </a:xfrm>
        </p:spPr>
        <p:txBody>
          <a:bodyPr/>
          <a:lstStyle/>
          <a:p>
            <a:pPr marL="0" indent="0">
              <a:buNone/>
            </a:pPr>
            <a:endParaRPr lang="hu-HU" dirty="0"/>
          </a:p>
        </p:txBody>
      </p:sp>
      <p:pic>
        <p:nvPicPr>
          <p:cNvPr id="112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11244"/>
          <a:stretch/>
        </p:blipFill>
        <p:spPr bwMode="auto">
          <a:xfrm>
            <a:off x="681990" y="3484881"/>
            <a:ext cx="4489450" cy="262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110" y="121920"/>
            <a:ext cx="3802688" cy="208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15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b="1" dirty="0"/>
              <a:t>Izomfejlődés</a:t>
            </a:r>
            <a:endParaRPr lang="hu-HU" dirty="0"/>
          </a:p>
        </p:txBody>
      </p:sp>
      <p:sp>
        <p:nvSpPr>
          <p:cNvPr id="3" name="Tartalom helye 2"/>
          <p:cNvSpPr>
            <a:spLocks noGrp="1"/>
          </p:cNvSpPr>
          <p:nvPr>
            <p:ph idx="1"/>
          </p:nvPr>
        </p:nvSpPr>
        <p:spPr>
          <a:xfrm>
            <a:off x="677334" y="1568053"/>
            <a:ext cx="8596668" cy="4473310"/>
          </a:xfrm>
        </p:spPr>
        <p:txBody>
          <a:bodyPr/>
          <a:lstStyle/>
          <a:p>
            <a:pPr marL="0" indent="0">
              <a:buNone/>
            </a:pPr>
            <a:r>
              <a:rPr lang="hu-HU" b="1" dirty="0"/>
              <a:t>Izmok kialakulása: </a:t>
            </a:r>
          </a:p>
          <a:p>
            <a:pPr marL="0" indent="0">
              <a:buNone/>
            </a:pPr>
            <a:r>
              <a:rPr lang="hu-HU" b="1" dirty="0"/>
              <a:t>Embrionális időszakban </a:t>
            </a:r>
            <a:r>
              <a:rPr lang="hu-HU" dirty="0"/>
              <a:t>az izmok a középső csíralemezből</a:t>
            </a:r>
          </a:p>
          <a:p>
            <a:pPr marL="0" indent="0">
              <a:buNone/>
            </a:pPr>
            <a:r>
              <a:rPr lang="hu-HU" dirty="0"/>
              <a:t>a fejlődés 10. hetéig kialakulnak.</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139" y="3461703"/>
            <a:ext cx="4888395" cy="252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31543" b="25000"/>
          <a:stretch/>
        </p:blipFill>
        <p:spPr bwMode="auto">
          <a:xfrm>
            <a:off x="6933249" y="3187383"/>
            <a:ext cx="290163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153" y="290195"/>
            <a:ext cx="3412013" cy="255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07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 felépítése</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9109" y="475394"/>
            <a:ext cx="4601052" cy="552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églalap 3"/>
          <p:cNvSpPr/>
          <p:nvPr/>
        </p:nvSpPr>
        <p:spPr>
          <a:xfrm>
            <a:off x="365760" y="1759357"/>
            <a:ext cx="6096000" cy="2031325"/>
          </a:xfrm>
          <a:prstGeom prst="rect">
            <a:avLst/>
          </a:prstGeom>
        </p:spPr>
        <p:txBody>
          <a:bodyPr>
            <a:spAutoFit/>
          </a:bodyPr>
          <a:lstStyle/>
          <a:p>
            <a:r>
              <a:rPr lang="hu-HU" dirty="0"/>
              <a:t>Az izmok alapegysége az </a:t>
            </a:r>
            <a:r>
              <a:rPr lang="hu-HU" b="1" dirty="0"/>
              <a:t>izomrost</a:t>
            </a:r>
            <a:r>
              <a:rPr lang="hu-HU" dirty="0"/>
              <a:t>. Az izomrostokat kötőszövet fogja össze </a:t>
            </a:r>
            <a:r>
              <a:rPr lang="hu-HU" b="1" dirty="0"/>
              <a:t>izomnyalábokká</a:t>
            </a:r>
            <a:r>
              <a:rPr lang="hu-HU" dirty="0"/>
              <a:t>, majd azokat izmokká. Az izmokat az </a:t>
            </a:r>
            <a:r>
              <a:rPr lang="hu-HU" b="1" dirty="0"/>
              <a:t>izompólya</a:t>
            </a:r>
            <a:r>
              <a:rPr lang="hu-HU" dirty="0"/>
              <a:t> burkolja be, amelynek kötőszövetében a szervet ellátó erek és idegek haladnak.</a:t>
            </a:r>
          </a:p>
          <a:p>
            <a:endParaRPr lang="hu-HU" dirty="0"/>
          </a:p>
          <a:p>
            <a:r>
              <a:rPr lang="hu-HU" dirty="0"/>
              <a:t>Az izmok elvékonyodó végét </a:t>
            </a:r>
            <a:r>
              <a:rPr lang="hu-HU" b="1" dirty="0"/>
              <a:t>inak</a:t>
            </a:r>
            <a:r>
              <a:rPr lang="hu-HU" dirty="0"/>
              <a:t> rögzítik a csontokhoz. </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938" y="4165600"/>
            <a:ext cx="4638821" cy="262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6365" y="4846320"/>
            <a:ext cx="3099686" cy="194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020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Emberi test - izomzat</a:t>
            </a:r>
          </a:p>
        </p:txBody>
      </p:sp>
      <p:sp>
        <p:nvSpPr>
          <p:cNvPr id="5" name="Téglalap 4"/>
          <p:cNvSpPr/>
          <p:nvPr/>
        </p:nvSpPr>
        <p:spPr>
          <a:xfrm>
            <a:off x="619760" y="1462038"/>
            <a:ext cx="6096000" cy="2862322"/>
          </a:xfrm>
          <a:prstGeom prst="rect">
            <a:avLst/>
          </a:prstGeom>
        </p:spPr>
        <p:txBody>
          <a:bodyPr>
            <a:spAutoFit/>
          </a:bodyPr>
          <a:lstStyle/>
          <a:p>
            <a:endParaRPr lang="hu-HU" dirty="0"/>
          </a:p>
          <a:p>
            <a:r>
              <a:rPr lang="hu-HU" dirty="0"/>
              <a:t>Az egész testet behálózzák</a:t>
            </a:r>
          </a:p>
          <a:p>
            <a:r>
              <a:rPr lang="hu-HU" dirty="0"/>
              <a:t>Összehúzódásuk során energiát termelnek a szervezetnek – biztosítják a test, a belső zsigeri </a:t>
            </a:r>
            <a:r>
              <a:rPr lang="hu-HU" b="1" dirty="0"/>
              <a:t>szervek aktív mozgásait</a:t>
            </a:r>
            <a:r>
              <a:rPr lang="hu-HU" dirty="0"/>
              <a:t>, valamint </a:t>
            </a:r>
          </a:p>
          <a:p>
            <a:r>
              <a:rPr lang="hu-HU" dirty="0"/>
              <a:t>- a szív munkáján és az erek átmérőjének szabályozásán keresztül a </a:t>
            </a:r>
            <a:r>
              <a:rPr lang="hu-HU" b="1" dirty="0"/>
              <a:t>vérkeringést és a szervezet vérellátását/véreloszlását. </a:t>
            </a:r>
          </a:p>
          <a:p>
            <a:r>
              <a:rPr lang="hu-HU" dirty="0"/>
              <a:t>- </a:t>
            </a:r>
            <a:r>
              <a:rPr lang="hu-HU" b="1" dirty="0"/>
              <a:t>működésük során hőt termelnek</a:t>
            </a:r>
            <a:r>
              <a:rPr lang="hu-HU" dirty="0"/>
              <a:t>, így jelentős szerepük van a hőszabályozásban.</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850" y="579259"/>
            <a:ext cx="4063721" cy="584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088" y="4835664"/>
            <a:ext cx="28670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51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967" y="115570"/>
            <a:ext cx="5689502" cy="488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954" y="56519"/>
            <a:ext cx="4779963"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709" y="3397249"/>
            <a:ext cx="49625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80" y="5096932"/>
            <a:ext cx="1879600" cy="1253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560" y="5096932"/>
            <a:ext cx="1859280" cy="143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7560" y="1459075"/>
            <a:ext cx="1837807" cy="175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342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Izomtömeg nagysága</a:t>
            </a:r>
          </a:p>
        </p:txBody>
      </p:sp>
      <p:sp>
        <p:nvSpPr>
          <p:cNvPr id="3" name="Tartalom helye 2"/>
          <p:cNvSpPr>
            <a:spLocks noGrp="1"/>
          </p:cNvSpPr>
          <p:nvPr>
            <p:ph idx="1"/>
          </p:nvPr>
        </p:nvSpPr>
        <p:spPr>
          <a:xfrm>
            <a:off x="238584" y="1392838"/>
            <a:ext cx="5784426" cy="3880773"/>
          </a:xfrm>
        </p:spPr>
        <p:txBody>
          <a:bodyPr>
            <a:normAutofit/>
          </a:bodyPr>
          <a:lstStyle/>
          <a:p>
            <a:r>
              <a:rPr lang="hu-HU" dirty="0"/>
              <a:t>Az izomtömeg újszülöttnél a testtömeg 23%-a, </a:t>
            </a:r>
          </a:p>
          <a:p>
            <a:r>
              <a:rPr lang="hu-HU" dirty="0"/>
              <a:t>8 éves korban 24%-a, </a:t>
            </a:r>
          </a:p>
          <a:p>
            <a:r>
              <a:rPr lang="hu-HU" dirty="0"/>
              <a:t>15 éves korban 33%-a</a:t>
            </a:r>
          </a:p>
          <a:p>
            <a:r>
              <a:rPr lang="hu-HU" dirty="0"/>
              <a:t>18 éves korban 44 %-a, felnőttnél pedig ez az arány 40-49%. </a:t>
            </a:r>
          </a:p>
          <a:p>
            <a:pPr marL="0" indent="0">
              <a:buNone/>
            </a:pPr>
            <a:r>
              <a:rPr lang="hu-HU" dirty="0"/>
              <a:t>Természetes: Az izomtömeg növekedését és annak anyagcsere folyamatait hormonok befolyásolják.</a:t>
            </a:r>
          </a:p>
          <a:p>
            <a:pPr marL="0" indent="0">
              <a:buNone/>
            </a:pPr>
            <a:r>
              <a:rPr lang="hu-HU" dirty="0"/>
              <a:t>Mesterséges: Az izomtömeg növekedése izomépítés (</a:t>
            </a:r>
            <a:r>
              <a:rPr lang="hu-HU" dirty="0" err="1"/>
              <a:t>pl</a:t>
            </a:r>
            <a:r>
              <a:rPr lang="hu-HU" dirty="0"/>
              <a:t> testépítés) útján.</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76"/>
          <a:stretch/>
        </p:blipFill>
        <p:spPr bwMode="auto">
          <a:xfrm>
            <a:off x="9115742" y="2107883"/>
            <a:ext cx="2751138" cy="181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808" y="485630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331" y="405664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3010" y="218758"/>
            <a:ext cx="3031138" cy="188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9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883"/>
          <a:stretch/>
        </p:blipFill>
        <p:spPr bwMode="auto">
          <a:xfrm>
            <a:off x="538480" y="630396"/>
            <a:ext cx="6695599" cy="462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4617720" y="1579731"/>
            <a:ext cx="2651760" cy="492443"/>
          </a:xfrm>
          <a:prstGeom prst="rect">
            <a:avLst/>
          </a:prstGeom>
          <a:solidFill>
            <a:schemeClr val="accent1">
              <a:lumMod val="60000"/>
              <a:lumOff val="40000"/>
            </a:schemeClr>
          </a:solidFill>
        </p:spPr>
        <p:txBody>
          <a:bodyPr wrap="square" rtlCol="0">
            <a:spAutoFit/>
          </a:bodyPr>
          <a:lstStyle/>
          <a:p>
            <a:pPr algn="ctr"/>
            <a:r>
              <a:rPr lang="hu-HU" sz="1200" dirty="0">
                <a:solidFill>
                  <a:schemeClr val="bg1">
                    <a:lumMod val="50000"/>
                  </a:schemeClr>
                </a:solidFill>
              </a:rPr>
              <a:t>Káros szenvedélyek kerülése</a:t>
            </a:r>
          </a:p>
          <a:p>
            <a:endParaRPr lang="hu-HU" sz="1400"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480" y="2072174"/>
            <a:ext cx="1869440" cy="140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084" y="448922"/>
            <a:ext cx="2114996" cy="137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406" y="2072174"/>
            <a:ext cx="280035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1206" y="404983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897" y="5082299"/>
            <a:ext cx="2323406" cy="1740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006" y="5152388"/>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36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 működése</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6534" y="2062787"/>
            <a:ext cx="4245993" cy="466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46" y="231834"/>
            <a:ext cx="26003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0844" y="3568369"/>
            <a:ext cx="2110775" cy="211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034" y="3659635"/>
            <a:ext cx="2416654" cy="241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églalap 4"/>
          <p:cNvSpPr/>
          <p:nvPr/>
        </p:nvSpPr>
        <p:spPr>
          <a:xfrm>
            <a:off x="95070" y="1994279"/>
            <a:ext cx="6096000" cy="1754326"/>
          </a:xfrm>
          <a:prstGeom prst="rect">
            <a:avLst/>
          </a:prstGeom>
        </p:spPr>
        <p:txBody>
          <a:bodyPr>
            <a:spAutoFit/>
          </a:bodyPr>
          <a:lstStyle/>
          <a:p>
            <a:r>
              <a:rPr lang="hu-HU" dirty="0"/>
              <a:t>Az izomműködés: összehúzódás,elernyedés (rángás)</a:t>
            </a:r>
          </a:p>
          <a:p>
            <a:r>
              <a:rPr lang="hu-HU" dirty="0"/>
              <a:t>Egymást követő ingerek</a:t>
            </a:r>
          </a:p>
          <a:p>
            <a:r>
              <a:rPr lang="hu-HU" dirty="0"/>
              <a:t>Fehérje - </a:t>
            </a:r>
            <a:r>
              <a:rPr lang="hu-HU" dirty="0" err="1"/>
              <a:t>miozin</a:t>
            </a:r>
            <a:r>
              <a:rPr lang="hu-HU" dirty="0"/>
              <a:t> és aktin</a:t>
            </a:r>
          </a:p>
          <a:p>
            <a:r>
              <a:rPr lang="hu-HU" dirty="0"/>
              <a:t>Izomzat – glikogén raktározás. Felhasználja a működés során. Tejsav keletkezik=izomláz</a:t>
            </a:r>
          </a:p>
          <a:p>
            <a:endParaRPr lang="hu-HU" dirty="0"/>
          </a:p>
        </p:txBody>
      </p:sp>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6132" y="220241"/>
            <a:ext cx="2900653" cy="114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89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 Alak szerinti csoportosítás</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37815" y="355905"/>
            <a:ext cx="4335649" cy="627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églalap 3"/>
          <p:cNvSpPr/>
          <p:nvPr/>
        </p:nvSpPr>
        <p:spPr>
          <a:xfrm>
            <a:off x="227163" y="3187005"/>
            <a:ext cx="6096000" cy="923330"/>
          </a:xfrm>
          <a:prstGeom prst="rect">
            <a:avLst/>
          </a:prstGeom>
        </p:spPr>
        <p:txBody>
          <a:bodyPr>
            <a:spAutoFit/>
          </a:bodyPr>
          <a:lstStyle/>
          <a:p>
            <a:r>
              <a:rPr lang="hu-HU" dirty="0"/>
              <a:t>A: </a:t>
            </a:r>
            <a:r>
              <a:rPr lang="hu-HU" dirty="0" err="1"/>
              <a:t>egyhasú</a:t>
            </a:r>
            <a:r>
              <a:rPr lang="hu-HU" dirty="0"/>
              <a:t> -, B: </a:t>
            </a:r>
            <a:r>
              <a:rPr lang="hu-HU" dirty="0" err="1"/>
              <a:t>kéthasú-</a:t>
            </a:r>
            <a:r>
              <a:rPr lang="hu-HU" dirty="0"/>
              <a:t>, C: háromfejű-, D: többfejű-, E: többfarkú-, F: lapos-, G: egytollú-, H: kéttollú izom</a:t>
            </a:r>
          </a:p>
          <a:p>
            <a:endParaRPr lang="hu-HU" dirty="0"/>
          </a:p>
        </p:txBody>
      </p:sp>
      <p:sp>
        <p:nvSpPr>
          <p:cNvPr id="5" name="Téglalap 4"/>
          <p:cNvSpPr/>
          <p:nvPr/>
        </p:nvSpPr>
        <p:spPr>
          <a:xfrm>
            <a:off x="227163" y="2200061"/>
            <a:ext cx="6096000" cy="646331"/>
          </a:xfrm>
          <a:prstGeom prst="rect">
            <a:avLst/>
          </a:prstGeom>
        </p:spPr>
        <p:txBody>
          <a:bodyPr>
            <a:spAutoFit/>
          </a:bodyPr>
          <a:lstStyle/>
          <a:p>
            <a:r>
              <a:rPr lang="hu-HU" dirty="0"/>
              <a:t>Általában az izmoknak egy eredése és egy tapadása van. A kettő között található az </a:t>
            </a:r>
            <a:r>
              <a:rPr lang="hu-HU" dirty="0" err="1"/>
              <a:t>izomhas</a:t>
            </a:r>
            <a:r>
              <a:rPr lang="hu-HU" dirty="0"/>
              <a:t>. </a:t>
            </a:r>
          </a:p>
        </p:txBody>
      </p:sp>
      <p:sp>
        <p:nvSpPr>
          <p:cNvPr id="6" name="Téglalap 5"/>
          <p:cNvSpPr/>
          <p:nvPr/>
        </p:nvSpPr>
        <p:spPr>
          <a:xfrm>
            <a:off x="460076" y="5961330"/>
            <a:ext cx="6096000" cy="923330"/>
          </a:xfrm>
          <a:prstGeom prst="rect">
            <a:avLst/>
          </a:prstGeom>
        </p:spPr>
        <p:txBody>
          <a:bodyPr>
            <a:spAutoFit/>
          </a:bodyPr>
          <a:lstStyle/>
          <a:p>
            <a:r>
              <a:rPr lang="hu-HU" dirty="0"/>
              <a:t>Lapos izmok: inaknál.</a:t>
            </a:r>
          </a:p>
          <a:p>
            <a:endParaRPr lang="hu-HU" dirty="0"/>
          </a:p>
          <a:p>
            <a:r>
              <a:rPr lang="hu-HU" dirty="0"/>
              <a:t>Gyűrűs izmok: A testnyílások körül találhatók.</a:t>
            </a:r>
          </a:p>
        </p:txBody>
      </p:sp>
      <p:sp>
        <p:nvSpPr>
          <p:cNvPr id="7" name="Téglalap 6"/>
          <p:cNvSpPr/>
          <p:nvPr/>
        </p:nvSpPr>
        <p:spPr>
          <a:xfrm>
            <a:off x="1305464" y="3930005"/>
            <a:ext cx="6096000" cy="2031325"/>
          </a:xfrm>
          <a:prstGeom prst="rect">
            <a:avLst/>
          </a:prstGeom>
        </p:spPr>
        <p:txBody>
          <a:bodyPr>
            <a:spAutoFit/>
          </a:bodyPr>
          <a:lstStyle/>
          <a:p>
            <a:r>
              <a:rPr lang="hu-HU" b="1" dirty="0"/>
              <a:t> Az izom megrövidülése az izomrostok hosszúságától függ, az izom ereje pedig az izomrostok keresztmetszetével arányos. </a:t>
            </a:r>
          </a:p>
          <a:p>
            <a:r>
              <a:rPr lang="hu-HU" dirty="0"/>
              <a:t>Az </a:t>
            </a:r>
            <a:r>
              <a:rPr lang="hu-HU" dirty="0" err="1"/>
              <a:t>egyhasúizom</a:t>
            </a:r>
            <a:r>
              <a:rPr lang="hu-HU" dirty="0"/>
              <a:t> viszonylag kis erőt fejt ki, nagymértékben képes megrövidülni. A </a:t>
            </a:r>
            <a:r>
              <a:rPr lang="hu-HU" dirty="0" err="1"/>
              <a:t>tollasizom</a:t>
            </a:r>
            <a:r>
              <a:rPr lang="hu-HU" dirty="0"/>
              <a:t> pedig nagy erőkifejtésére képes, de kismértékben húzódik össze.</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734" y="6024562"/>
            <a:ext cx="1593730" cy="79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152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Izmok típusai: </a:t>
            </a:r>
            <a:br>
              <a:rPr lang="hu-HU" dirty="0"/>
            </a:br>
            <a:r>
              <a:rPr lang="hu-HU" dirty="0"/>
              <a:t>1 csoport: </a:t>
            </a:r>
            <a:r>
              <a:rPr lang="hu-HU" dirty="0" err="1"/>
              <a:t>Haráncsíkolt</a:t>
            </a:r>
            <a:r>
              <a:rPr lang="hu-HU" dirty="0"/>
              <a:t> izom</a:t>
            </a:r>
          </a:p>
        </p:txBody>
      </p:sp>
      <p:sp>
        <p:nvSpPr>
          <p:cNvPr id="3" name="Tartalom helye 2"/>
          <p:cNvSpPr>
            <a:spLocks noGrp="1"/>
          </p:cNvSpPr>
          <p:nvPr>
            <p:ph idx="1"/>
          </p:nvPr>
        </p:nvSpPr>
        <p:spPr>
          <a:xfrm>
            <a:off x="642828" y="1949570"/>
            <a:ext cx="8596668" cy="4557619"/>
          </a:xfrm>
        </p:spPr>
        <p:txBody>
          <a:bodyPr>
            <a:normAutofit/>
          </a:bodyPr>
          <a:lstStyle/>
          <a:p>
            <a:pPr marL="0" indent="0">
              <a:buNone/>
            </a:pPr>
            <a:r>
              <a:rPr lang="hu-HU" dirty="0"/>
              <a:t>Akaratlagosan irányítható</a:t>
            </a:r>
          </a:p>
          <a:p>
            <a:pPr marL="0" indent="0">
              <a:buNone/>
            </a:pPr>
            <a:r>
              <a:rPr lang="hu-HU" dirty="0"/>
              <a:t>Akaratlagosan nem irányítható</a:t>
            </a:r>
          </a:p>
          <a:p>
            <a:pPr marL="0" indent="0">
              <a:buNone/>
            </a:pPr>
            <a:endParaRPr lang="hu-HU" dirty="0"/>
          </a:p>
          <a:p>
            <a:pPr marL="0" indent="0">
              <a:buNone/>
            </a:pPr>
            <a:r>
              <a:rPr lang="hu-HU" dirty="0" err="1"/>
              <a:t>Haráncsíkolt</a:t>
            </a:r>
            <a:r>
              <a:rPr lang="hu-HU" dirty="0"/>
              <a:t> izom</a:t>
            </a:r>
          </a:p>
          <a:p>
            <a:pPr marL="0" indent="0">
              <a:buNone/>
            </a:pPr>
            <a:r>
              <a:rPr lang="hu-HU" dirty="0"/>
              <a:t>- ízületek mozgatása, s így magának a testnek a hely- és helyzetváltoztatása</a:t>
            </a:r>
          </a:p>
          <a:p>
            <a:pPr marL="0" indent="0">
              <a:buNone/>
            </a:pPr>
            <a:r>
              <a:rPr lang="hu-HU" dirty="0"/>
              <a:t>más szervek mozgatása (pl. nyelv, szemgolyó, szemhéj, bőr, fülkagyló)</a:t>
            </a:r>
          </a:p>
          <a:p>
            <a:pPr marL="0" indent="0">
              <a:buNone/>
            </a:pPr>
            <a:r>
              <a:rPr lang="hu-HU" dirty="0"/>
              <a:t>- táplálkozás (pl. rágás, szopás, falatképzés, nyelés)</a:t>
            </a:r>
          </a:p>
          <a:p>
            <a:pPr marL="0" indent="0">
              <a:buNone/>
            </a:pPr>
            <a:r>
              <a:rPr lang="hu-HU" dirty="0"/>
              <a:t>- légzés (ebben emlősöknél a rekeszizom szerepe elsődleges: az izom összehúzása belégzést eredményez)</a:t>
            </a:r>
          </a:p>
          <a:p>
            <a:pPr marL="0" indent="0">
              <a:buNone/>
            </a:pPr>
            <a:r>
              <a:rPr lang="hu-HU" dirty="0"/>
              <a:t>- vizelet- és székletürítés (a gát záróizmainak és a hasizmok közreműködésével). </a:t>
            </a:r>
          </a:p>
          <a:p>
            <a:pPr marL="0" indent="0">
              <a:buNone/>
            </a:pPr>
            <a:r>
              <a:rPr lang="hu-HU" dirty="0"/>
              <a:t>A harántcsíkolt izmokon belül is megkülönböztethetők gyors (fehér) és lassú (vörös) rostok. </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5379" y="247921"/>
            <a:ext cx="3564916" cy="275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04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Haráncsíkolt</a:t>
            </a:r>
            <a:r>
              <a:rPr lang="hu-HU" dirty="0"/>
              <a:t> izom rostjai</a:t>
            </a:r>
          </a:p>
        </p:txBody>
      </p:sp>
      <p:sp>
        <p:nvSpPr>
          <p:cNvPr id="3" name="Tartalom helye 2"/>
          <p:cNvSpPr>
            <a:spLocks noGrp="1"/>
          </p:cNvSpPr>
          <p:nvPr>
            <p:ph idx="1"/>
          </p:nvPr>
        </p:nvSpPr>
        <p:spPr>
          <a:xfrm>
            <a:off x="677334" y="1613141"/>
            <a:ext cx="5913247" cy="4428222"/>
          </a:xfrm>
        </p:spPr>
        <p:txBody>
          <a:bodyPr>
            <a:normAutofit fontScale="85000" lnSpcReduction="10000"/>
          </a:bodyPr>
          <a:lstStyle/>
          <a:p>
            <a:pPr marL="0" indent="0">
              <a:buNone/>
            </a:pPr>
            <a:r>
              <a:rPr lang="hu-HU" dirty="0"/>
              <a:t>A </a:t>
            </a:r>
            <a:r>
              <a:rPr lang="hu-HU" dirty="0" err="1"/>
              <a:t>haráncsíkolt</a:t>
            </a:r>
            <a:r>
              <a:rPr lang="hu-HU" dirty="0"/>
              <a:t> izomroston belül megkülönböztetünk vörös, fehér és rostokat. </a:t>
            </a:r>
          </a:p>
          <a:p>
            <a:pPr marL="0" indent="0">
              <a:buNone/>
            </a:pPr>
            <a:r>
              <a:rPr lang="hu-HU" dirty="0"/>
              <a:t>- A </a:t>
            </a:r>
            <a:r>
              <a:rPr lang="hu-HU" b="1" dirty="0"/>
              <a:t>vörös rostok </a:t>
            </a:r>
            <a:r>
              <a:rPr lang="hu-HU" dirty="0"/>
              <a:t>lassan fáradnak és húzódnak össze, hosszantartó munkavégzésre alkalmasak</a:t>
            </a:r>
          </a:p>
          <a:p>
            <a:pPr marL="0" indent="0">
              <a:buNone/>
            </a:pPr>
            <a:r>
              <a:rPr lang="hu-HU" dirty="0"/>
              <a:t>Felegyenesedett testtartásba van fontos szerepük. A </a:t>
            </a:r>
            <a:r>
              <a:rPr lang="hu-HU" dirty="0" err="1"/>
              <a:t>hosszútávú</a:t>
            </a:r>
            <a:r>
              <a:rPr lang="hu-HU" dirty="0"/>
              <a:t> állóképességet igénylő sportolóknál dominálnak.</a:t>
            </a:r>
          </a:p>
          <a:p>
            <a:pPr marL="0" indent="0">
              <a:buNone/>
            </a:pPr>
            <a:r>
              <a:rPr lang="hu-HU" dirty="0"/>
              <a:t>- Ezzel szemben a </a:t>
            </a:r>
            <a:r>
              <a:rPr lang="hu-HU" b="1" dirty="0"/>
              <a:t>fehér rostok </a:t>
            </a:r>
            <a:r>
              <a:rPr lang="hu-HU" dirty="0"/>
              <a:t>gyors összehúzódásra képesek, de csak rövid ideig. </a:t>
            </a:r>
          </a:p>
          <a:p>
            <a:pPr marL="0" indent="0">
              <a:buNone/>
            </a:pPr>
            <a:r>
              <a:rPr lang="hu-HU" dirty="0"/>
              <a:t>Fő funkciójuk a mozgás végrehajtása. Ezek a rosttípusok főleg azoknál a sportolóknál dominálnak, ahol nagy izomerő kifejtése szükséges. </a:t>
            </a:r>
          </a:p>
          <a:p>
            <a:endParaRPr lang="hu-HU" dirty="0"/>
          </a:p>
          <a:p>
            <a:r>
              <a:rPr lang="hu-HU" dirty="0"/>
              <a:t>Egy átlagos ember ált. 50-60 % vörös, 40-50% fehér izommal rendelkezik. </a:t>
            </a:r>
          </a:p>
          <a:p>
            <a:endParaRPr lang="hu-HU" dirty="0"/>
          </a:p>
          <a:p>
            <a:r>
              <a:rPr lang="hu-HU" dirty="0"/>
              <a:t>VIDEO</a:t>
            </a:r>
          </a:p>
          <a:p>
            <a:pPr marL="0" indent="0">
              <a:buNone/>
            </a:pPr>
            <a:endParaRPr lang="hu-H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454" y="2743200"/>
            <a:ext cx="475054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106" y="300036"/>
            <a:ext cx="84772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831" y="474452"/>
            <a:ext cx="4660563" cy="191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2771" y="5399162"/>
            <a:ext cx="1147462" cy="71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93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2. csoport: </a:t>
            </a:r>
            <a:br>
              <a:rPr lang="hu-HU" dirty="0"/>
            </a:br>
            <a:r>
              <a:rPr lang="hu-HU" dirty="0"/>
              <a:t>Szívizom</a:t>
            </a:r>
          </a:p>
        </p:txBody>
      </p:sp>
      <p:sp>
        <p:nvSpPr>
          <p:cNvPr id="3" name="Tartalom helye 2"/>
          <p:cNvSpPr>
            <a:spLocks noGrp="1"/>
          </p:cNvSpPr>
          <p:nvPr>
            <p:ph idx="1"/>
          </p:nvPr>
        </p:nvSpPr>
        <p:spPr>
          <a:xfrm>
            <a:off x="720466" y="1854680"/>
            <a:ext cx="4843572" cy="2984739"/>
          </a:xfrm>
        </p:spPr>
        <p:txBody>
          <a:bodyPr/>
          <a:lstStyle/>
          <a:p>
            <a:pPr marL="0" indent="0">
              <a:buNone/>
            </a:pPr>
            <a:r>
              <a:rPr lang="hu-HU" dirty="0"/>
              <a:t>A szívizom mind működését, mind szerkezetét tekintve egyértelműen elkülönül a másik két izomtípustól. </a:t>
            </a:r>
          </a:p>
          <a:p>
            <a:pPr marL="0" indent="0">
              <a:buNone/>
            </a:pPr>
            <a:r>
              <a:rPr lang="hu-HU" b="1" dirty="0"/>
              <a:t>Csak a szívben fordul elő, annak ritmikus összehúzódásaival folyamatosan áramoltatja a vért az érrendszerben.</a:t>
            </a:r>
          </a:p>
          <a:p>
            <a:pPr marL="0" indent="0">
              <a:buNone/>
            </a:pPr>
            <a:r>
              <a:rPr lang="hu-HU" b="1" dirty="0"/>
              <a:t>Térben elágazódó, </a:t>
            </a:r>
            <a:r>
              <a:rPr lang="hu-HU" b="1" dirty="0" err="1"/>
              <a:t>egymagvú</a:t>
            </a:r>
            <a:r>
              <a:rPr lang="hu-HU" b="1" dirty="0"/>
              <a:t> sejtekből áll.</a:t>
            </a:r>
          </a:p>
          <a:p>
            <a:pPr marL="0" indent="0">
              <a:buNone/>
            </a:pPr>
            <a:r>
              <a:rPr lang="hu-HU" b="1" dirty="0"/>
              <a:t>Károsodás okai! </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344"/>
          <a:stretch/>
        </p:blipFill>
        <p:spPr bwMode="auto">
          <a:xfrm>
            <a:off x="6398240" y="839534"/>
            <a:ext cx="4740484" cy="310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482" y="4571796"/>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994" y="4432091"/>
            <a:ext cx="3497831" cy="196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11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3. csoport: Sima izomszövet</a:t>
            </a:r>
          </a:p>
        </p:txBody>
      </p:sp>
      <p:sp>
        <p:nvSpPr>
          <p:cNvPr id="3" name="Tartalom helye 2"/>
          <p:cNvSpPr>
            <a:spLocks noGrp="1"/>
          </p:cNvSpPr>
          <p:nvPr>
            <p:ph idx="1"/>
          </p:nvPr>
        </p:nvSpPr>
        <p:spPr/>
        <p:txBody>
          <a:bodyPr/>
          <a:lstStyle/>
          <a:p>
            <a:r>
              <a:rPr lang="hu-HU" dirty="0"/>
              <a:t>A belső szervek falában, és az erek falának rétegeiben, spirális és hosszanti elrendeződésű rétegeket alkotnak. </a:t>
            </a:r>
          </a:p>
          <a:p>
            <a:r>
              <a:rPr lang="hu-HU" dirty="0" err="1"/>
              <a:t>Egymagvú</a:t>
            </a:r>
            <a:r>
              <a:rPr lang="hu-HU" dirty="0"/>
              <a:t>, orsó alakú sejtek alkotják, amelyek egymással mechanikus és elektromos kapcsolatban állnak. </a:t>
            </a:r>
          </a:p>
          <a:p>
            <a:r>
              <a:rPr lang="hu-HU" dirty="0"/>
              <a:t>Sejtjeinek nagysága igen változó, a legnagyobbak a terhes méhben, a legkisebbek a gyűjtőerekben találhatóak. </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769"/>
          <a:stretch/>
        </p:blipFill>
        <p:spPr bwMode="auto">
          <a:xfrm>
            <a:off x="6225485" y="4534080"/>
            <a:ext cx="2524125" cy="165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260" y="124561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533" y="4273310"/>
            <a:ext cx="19050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011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a:t>IZOMBETEGSÉGEK</a:t>
            </a:r>
          </a:p>
        </p:txBody>
      </p:sp>
      <p:sp>
        <p:nvSpPr>
          <p:cNvPr id="3" name="Tartalom helye 2"/>
          <p:cNvSpPr>
            <a:spLocks noGrp="1"/>
          </p:cNvSpPr>
          <p:nvPr>
            <p:ph idx="1"/>
          </p:nvPr>
        </p:nvSpPr>
        <p:spPr/>
        <p:txBody>
          <a:bodyPr>
            <a:normAutofit/>
          </a:bodyPr>
          <a:lstStyle/>
          <a:p>
            <a:pPr marL="0" indent="0">
              <a:buNone/>
            </a:pPr>
            <a:r>
              <a:rPr lang="hu-HU" dirty="0"/>
              <a:t>Az izombetegségek</a:t>
            </a:r>
          </a:p>
          <a:p>
            <a:r>
              <a:rPr lang="hu-HU" dirty="0"/>
              <a:t>maga az izom károsodik</a:t>
            </a:r>
          </a:p>
          <a:p>
            <a:r>
              <a:rPr lang="hu-HU" dirty="0"/>
              <a:t>az idegrendszer valamely része károsodik</a:t>
            </a:r>
          </a:p>
          <a:p>
            <a:r>
              <a:rPr lang="hu-HU" dirty="0"/>
              <a:t>anyagcserezavarok vagy hormonális rendellenességek.</a:t>
            </a:r>
          </a:p>
          <a:p>
            <a:endParaRPr lang="hu-HU" dirty="0"/>
          </a:p>
          <a:p>
            <a:r>
              <a:rPr lang="hu-HU" dirty="0"/>
              <a:t>Az izombetegségek következtében az izomban változások figyelhetők meg Ezek többsége az izom leépülését jelenti. </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711" y="323581"/>
            <a:ext cx="3518930" cy="185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854" y="255126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362" y="489522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130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IZOMGÖRCS</a:t>
            </a:r>
          </a:p>
        </p:txBody>
      </p:sp>
      <p:sp>
        <p:nvSpPr>
          <p:cNvPr id="3" name="Tartalom helye 2"/>
          <p:cNvSpPr>
            <a:spLocks noGrp="1"/>
          </p:cNvSpPr>
          <p:nvPr>
            <p:ph idx="1"/>
          </p:nvPr>
        </p:nvSpPr>
        <p:spPr/>
        <p:txBody>
          <a:bodyPr/>
          <a:lstStyle/>
          <a:p>
            <a:pPr marL="0" indent="0">
              <a:buNone/>
            </a:pPr>
            <a:r>
              <a:rPr lang="hu-HU"/>
              <a:t>Izomgörcs</a:t>
            </a:r>
          </a:p>
          <a:p>
            <a:pPr marL="0" indent="0">
              <a:buNone/>
            </a:pPr>
            <a:endParaRPr lang="hu-HU"/>
          </a:p>
          <a:p>
            <a:endParaRPr lang="hu-HU" dirty="0"/>
          </a:p>
          <a:p>
            <a:pPr algn="just"/>
            <a:r>
              <a:rPr lang="hu-HU" dirty="0"/>
              <a:t>Ha az izom vérellátása csökken, a káros anyagcseretermékek felhalmozódása az izomrostok görcsös összehúzódásához vezethet. Előfordulhat vízhiány, sóháztartási zavarok, rossz lábbelik vagy nagy terhelés következményeként. Ha melegben izzadással sok vizet veszítünk az így kialakult  dehidráltság szintén görcsökhöz vezet.</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5438" y="4692051"/>
            <a:ext cx="26098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654" y="407059"/>
            <a:ext cx="3112634"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547" y="40705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409" y="4838520"/>
            <a:ext cx="32956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96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IZOMZÚZÓDÁS</a:t>
            </a:r>
          </a:p>
        </p:txBody>
      </p:sp>
      <p:sp>
        <p:nvSpPr>
          <p:cNvPr id="3" name="Tartalom helye 2"/>
          <p:cNvSpPr>
            <a:spLocks noGrp="1"/>
          </p:cNvSpPr>
          <p:nvPr>
            <p:ph idx="1"/>
          </p:nvPr>
        </p:nvSpPr>
        <p:spPr/>
        <p:txBody>
          <a:bodyPr/>
          <a:lstStyle/>
          <a:p>
            <a:pPr marL="0" indent="0">
              <a:buNone/>
            </a:pPr>
            <a:endParaRPr lang="hu-HU" dirty="0"/>
          </a:p>
          <a:p>
            <a:endParaRPr lang="hu-HU" dirty="0"/>
          </a:p>
          <a:p>
            <a:r>
              <a:rPr lang="hu-HU" dirty="0"/>
              <a:t>Ütközések, ütések hatására keletkező sportsérülés. A sérülés helyén néhány órával később vérömleny keletkezik (</a:t>
            </a:r>
            <a:r>
              <a:rPr lang="hu-HU" dirty="0" err="1"/>
              <a:t>haematoma</a:t>
            </a:r>
            <a:r>
              <a:rPr lang="hu-HU" dirty="0"/>
              <a:t>). A kék folt általában csak akkor fájdalmas, ha az adott területre nyomást gyakorolnak.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315" y="3980819"/>
            <a:ext cx="4229342" cy="237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93" y="4403514"/>
            <a:ext cx="2985068"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37" y="440351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29" y="416421"/>
            <a:ext cx="3454070" cy="194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78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Izomhúzódás, izomszakadás</a:t>
            </a:r>
            <a:br>
              <a:rPr lang="hu-HU" dirty="0"/>
            </a:br>
            <a:br>
              <a:rPr lang="hu-HU" dirty="0"/>
            </a:br>
            <a:endParaRPr lang="hu-HU" dirty="0"/>
          </a:p>
        </p:txBody>
      </p:sp>
      <p:sp>
        <p:nvSpPr>
          <p:cNvPr id="3" name="Tartalom helye 2"/>
          <p:cNvSpPr>
            <a:spLocks noGrp="1"/>
          </p:cNvSpPr>
          <p:nvPr>
            <p:ph idx="1"/>
          </p:nvPr>
        </p:nvSpPr>
        <p:spPr>
          <a:xfrm>
            <a:off x="677334" y="293298"/>
            <a:ext cx="6508470" cy="5748064"/>
          </a:xfrm>
        </p:spPr>
        <p:txBody>
          <a:bodyPr>
            <a:normAutofit/>
          </a:bodyPr>
          <a:lstStyle/>
          <a:p>
            <a:endParaRPr lang="hu-HU" dirty="0"/>
          </a:p>
          <a:p>
            <a:endParaRPr lang="hu-HU" dirty="0"/>
          </a:p>
          <a:p>
            <a:endParaRPr lang="hu-HU" dirty="0"/>
          </a:p>
          <a:p>
            <a:endParaRPr lang="hu-HU" dirty="0"/>
          </a:p>
          <a:p>
            <a:endParaRPr lang="hu-HU" dirty="0"/>
          </a:p>
          <a:p>
            <a:pPr marL="0" indent="0">
              <a:buNone/>
            </a:pPr>
            <a:endParaRPr lang="hu-HU" dirty="0"/>
          </a:p>
          <a:p>
            <a:r>
              <a:rPr lang="hu-HU" dirty="0"/>
              <a:t>Szintén tipikus sportsérülésnek tekinthető, amely gyakran a helyes bemelegítés hiánya miatt alakul ki. Gyakran előfordul, hogy sportolók a felszíni réteg felmelegítésével (sportkrémek) az izmot bemelegítettnek tekintik, holott az izom megfelelő keringés és anyagcsere fokozása nem történt meg. Ebben az esetben nagy terhelés hatására néhány izomrost szakadása (túlnyújtás) fordulhat elő (izomhúzódás). Ha az izom teljesen átszakad, akkor beszélünk izomszakadásról. Szerencsére ez ritkább sérülés. Az izomszakadást műtétileg gyógyítják (összevarrják), melynek gyógyulási ideje kb. 6 hét.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523" y="510273"/>
            <a:ext cx="3904990" cy="23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192" y="3237061"/>
            <a:ext cx="3717985" cy="278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336" y="957532"/>
            <a:ext cx="2003844" cy="140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33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Mozgás</a:t>
            </a:r>
          </a:p>
        </p:txBody>
      </p:sp>
      <p:sp>
        <p:nvSpPr>
          <p:cNvPr id="3" name="Tartalom helye 2"/>
          <p:cNvSpPr>
            <a:spLocks noGrp="1"/>
          </p:cNvSpPr>
          <p:nvPr>
            <p:ph idx="1"/>
          </p:nvPr>
        </p:nvSpPr>
        <p:spPr>
          <a:xfrm>
            <a:off x="677334" y="2160589"/>
            <a:ext cx="4619285" cy="3880773"/>
          </a:xfrm>
        </p:spPr>
        <p:txBody>
          <a:bodyPr/>
          <a:lstStyle/>
          <a:p>
            <a:r>
              <a:rPr lang="hu-HU" dirty="0"/>
              <a:t>A mozgás a fizikában </a:t>
            </a:r>
            <a:r>
              <a:rPr lang="hu-HU" b="1" dirty="0"/>
              <a:t>egy test helyének megváltozása az idő és egy viszonyítási pont </a:t>
            </a:r>
            <a:r>
              <a:rPr lang="hu-HU" dirty="0"/>
              <a:t>viszonylatában.</a:t>
            </a:r>
          </a:p>
          <a:p>
            <a:endParaRPr lang="hu-HU" dirty="0"/>
          </a:p>
          <a:p>
            <a:r>
              <a:rPr lang="hu-HU" dirty="0"/>
              <a:t>Testek mozgás – élőlények mozgása</a:t>
            </a:r>
          </a:p>
          <a:p>
            <a:pPr marL="0" indent="0">
              <a:buNone/>
            </a:pPr>
            <a:r>
              <a:rPr lang="hu-HU" dirty="0"/>
              <a:t>(mindennapi mozgás, torna-sportolás)</a:t>
            </a:r>
          </a:p>
          <a:p>
            <a:pPr marL="0" indent="0">
              <a:buNone/>
            </a:pPr>
            <a:r>
              <a:rPr lang="hu-HU" dirty="0"/>
              <a:t>=szerveink egészsége</a:t>
            </a:r>
          </a:p>
          <a:p>
            <a:endParaRPr lang="hu-HU" dirty="0"/>
          </a:p>
          <a:p>
            <a:pPr marL="0" indent="0">
              <a:buNone/>
            </a:pPr>
            <a:r>
              <a:rPr lang="hu-HU" dirty="0"/>
              <a:t>Mozgás = Egészség (egészséges szervek)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717" y="547238"/>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047" y="178944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809" y="3601348"/>
            <a:ext cx="31146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276" y="3843068"/>
            <a:ext cx="2290762" cy="285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227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Sérv</a:t>
            </a:r>
            <a:br>
              <a:rPr lang="hu-HU" dirty="0"/>
            </a:br>
            <a:r>
              <a:rPr lang="hu-HU" dirty="0"/>
              <a:t>Izomgyulladás</a:t>
            </a:r>
          </a:p>
        </p:txBody>
      </p:sp>
      <p:sp>
        <p:nvSpPr>
          <p:cNvPr id="3" name="Tartalom helye 2"/>
          <p:cNvSpPr>
            <a:spLocks noGrp="1"/>
          </p:cNvSpPr>
          <p:nvPr>
            <p:ph idx="1"/>
          </p:nvPr>
        </p:nvSpPr>
        <p:spPr>
          <a:xfrm>
            <a:off x="677334" y="2160589"/>
            <a:ext cx="5861489" cy="3880773"/>
          </a:xfrm>
        </p:spPr>
        <p:txBody>
          <a:bodyPr>
            <a:normAutofit lnSpcReduction="10000"/>
          </a:bodyPr>
          <a:lstStyle/>
          <a:p>
            <a:pPr marL="0" indent="0">
              <a:buNone/>
            </a:pPr>
            <a:r>
              <a:rPr lang="hu-HU" dirty="0"/>
              <a:t>Sérv</a:t>
            </a:r>
          </a:p>
          <a:p>
            <a:pPr marL="0" indent="0">
              <a:buNone/>
            </a:pPr>
            <a:r>
              <a:rPr lang="hu-HU" dirty="0"/>
              <a:t>A hasfal kötőszövete meggyengül, nem tud ellenállni a belső részek nyomásának. Ennek következtében kötőszöveti rések keletkeznek, amelyen keresztül lágyrészek nyomulnak elő. Legtipikusabbak a köldöksérv, a lágyéksérv.</a:t>
            </a:r>
          </a:p>
          <a:p>
            <a:pPr marL="0" indent="0">
              <a:buNone/>
            </a:pPr>
            <a:endParaRPr lang="hu-HU" dirty="0"/>
          </a:p>
          <a:p>
            <a:pPr marL="0" indent="0">
              <a:buNone/>
            </a:pPr>
            <a:r>
              <a:rPr lang="hu-HU" dirty="0"/>
              <a:t>Izomgyulladás</a:t>
            </a:r>
          </a:p>
          <a:p>
            <a:pPr marL="0" indent="0">
              <a:buNone/>
            </a:pPr>
            <a:r>
              <a:rPr lang="hu-HU" dirty="0"/>
              <a:t>Számtalan okra és kórokozóra vezethető vissza, a tünetek azonban nagyon hasonlóak. Ezek elsősorban izomlázszerű fájdalmakat, hőemelkedést vagy lázat, tartós fogyást jelentenek, gyakran rossz hangulattal társulva. </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062" y="245584"/>
            <a:ext cx="3403242" cy="226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694" y="1377935"/>
            <a:ext cx="22479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205" y="4104017"/>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5029" y="5176388"/>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727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91069" y="186905"/>
            <a:ext cx="8596668" cy="1320800"/>
          </a:xfrm>
        </p:spPr>
        <p:txBody>
          <a:bodyPr/>
          <a:lstStyle/>
          <a:p>
            <a:r>
              <a:rPr lang="hu-HU" dirty="0"/>
              <a:t>Edzés</a:t>
            </a:r>
            <a:br>
              <a:rPr lang="hu-HU" dirty="0"/>
            </a:br>
            <a:r>
              <a:rPr lang="hu-HU" dirty="0"/>
              <a:t>Izomfejlesztés - TESTÉPÍTÉS</a:t>
            </a:r>
          </a:p>
        </p:txBody>
      </p:sp>
      <p:sp>
        <p:nvSpPr>
          <p:cNvPr id="3" name="Tartalom helye 2"/>
          <p:cNvSpPr>
            <a:spLocks noGrp="1"/>
          </p:cNvSpPr>
          <p:nvPr>
            <p:ph idx="1"/>
          </p:nvPr>
        </p:nvSpPr>
        <p:spPr>
          <a:xfrm>
            <a:off x="362311" y="1889186"/>
            <a:ext cx="6832119" cy="4339086"/>
          </a:xfrm>
        </p:spPr>
        <p:txBody>
          <a:bodyPr>
            <a:normAutofit/>
          </a:bodyPr>
          <a:lstStyle/>
          <a:p>
            <a:pPr>
              <a:spcBef>
                <a:spcPts val="0"/>
              </a:spcBef>
            </a:pPr>
            <a:r>
              <a:rPr lang="hu-HU" dirty="0"/>
              <a:t>Az izom rostokból tevődik össze: minél több rost van egy izomban, annál nagyobb az izom alapmérete. </a:t>
            </a:r>
          </a:p>
          <a:p>
            <a:pPr>
              <a:spcBef>
                <a:spcPts val="0"/>
              </a:spcBef>
            </a:pPr>
            <a:r>
              <a:rPr lang="hu-HU" dirty="0"/>
              <a:t>A megerősödött izom ugyanazt a munkát egyre kevesebb rost segítségével fogja elvégezni, ezért kell különböző gyakorlatokat végezni és különböző súlyokat használni.</a:t>
            </a:r>
          </a:p>
          <a:p>
            <a:pPr>
              <a:spcBef>
                <a:spcPts val="0"/>
              </a:spcBef>
            </a:pPr>
            <a:r>
              <a:rPr lang="hu-HU" dirty="0"/>
              <a:t>Az izom növekedésével nem az izomsejtek száma nő, hanem az izomsejtek mérete.</a:t>
            </a:r>
          </a:p>
          <a:p>
            <a:pPr>
              <a:spcBef>
                <a:spcPts val="0"/>
              </a:spcBef>
            </a:pPr>
            <a:r>
              <a:rPr lang="hu-HU" dirty="0"/>
              <a:t>Az első időszakban az újfajta mozgások megtanulására összpontosít a szervezet, azaz igazából nem nő az izom, csak megtanul megfeszülni. Ez a fázis 6-8 hétig tart, az izmok ezután kezdenek el látványosan növekedni, feltéve, ha megkapják az épüléshez szükséges fehérjeadagot. </a:t>
            </a:r>
          </a:p>
          <a:p>
            <a:pPr>
              <a:spcBef>
                <a:spcPts val="0"/>
              </a:spcBef>
            </a:pPr>
            <a:r>
              <a:rPr lang="hu-HU" dirty="0"/>
              <a:t>Az izomméret és az izomerő növelésének alapja a rendszeres túlterhelés. Ha az izmok elég terhelést kapnak, akkor az erejük és a tömegük nő, tónusuk szépül.</a:t>
            </a:r>
          </a:p>
          <a:p>
            <a:pPr>
              <a:spcBef>
                <a:spcPts val="0"/>
              </a:spcBef>
            </a:pPr>
            <a:endParaRPr lang="hu-HU" dirty="0"/>
          </a:p>
          <a:p>
            <a:pPr>
              <a:spcBef>
                <a:spcPts val="0"/>
              </a:spcBef>
            </a:pPr>
            <a:endParaRPr lang="hu-HU"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5613" y="759934"/>
            <a:ext cx="18002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772" y="3510952"/>
            <a:ext cx="3516790" cy="254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390" y="163902"/>
            <a:ext cx="3122763" cy="234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473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TESTÉPÍTÉS </a:t>
            </a:r>
          </a:p>
        </p:txBody>
      </p:sp>
      <p:sp>
        <p:nvSpPr>
          <p:cNvPr id="3" name="Tartalom helye 2"/>
          <p:cNvSpPr>
            <a:spLocks noGrp="1"/>
          </p:cNvSpPr>
          <p:nvPr>
            <p:ph idx="1"/>
          </p:nvPr>
        </p:nvSpPr>
        <p:spPr/>
        <p:txBody>
          <a:bodyPr/>
          <a:lstStyle/>
          <a:p>
            <a:r>
              <a:rPr lang="hu-HU" dirty="0"/>
              <a:t>1. Anaerob edzés. Energia előállítása. </a:t>
            </a:r>
          </a:p>
          <a:p>
            <a:r>
              <a:rPr lang="hu-HU" dirty="0"/>
              <a:t>2. Súlyzós edzés. Kevés súllyal kisebb izmok mozgatása.</a:t>
            </a:r>
          </a:p>
          <a:p>
            <a:r>
              <a:rPr lang="hu-HU" dirty="0"/>
              <a:t>3. Aerob edzés. Nagyizmok mozgatása.</a:t>
            </a:r>
          </a:p>
          <a:p>
            <a:r>
              <a:rPr lang="hu-HU" dirty="0"/>
              <a:t>4. Táplálkozás. Egészséges, </a:t>
            </a:r>
            <a:r>
              <a:rPr lang="hu-HU" dirty="0" err="1"/>
              <a:t>fehérjedús</a:t>
            </a:r>
            <a:r>
              <a:rPr lang="hu-HU" dirty="0"/>
              <a:t> étkezés. </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154" y="2898476"/>
            <a:ext cx="4493340" cy="341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8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NAPI MOZGÁSMENNYISÉG</a:t>
            </a:r>
          </a:p>
        </p:txBody>
      </p:sp>
      <p:sp>
        <p:nvSpPr>
          <p:cNvPr id="3" name="Tartalom helye 2"/>
          <p:cNvSpPr>
            <a:spLocks noGrp="1"/>
          </p:cNvSpPr>
          <p:nvPr>
            <p:ph idx="1"/>
          </p:nvPr>
        </p:nvSpPr>
        <p:spPr>
          <a:xfrm>
            <a:off x="677334" y="2160589"/>
            <a:ext cx="7095066" cy="3880773"/>
          </a:xfrm>
        </p:spPr>
        <p:txBody>
          <a:bodyPr/>
          <a:lstStyle/>
          <a:p>
            <a:r>
              <a:rPr lang="hu-HU" dirty="0"/>
              <a:t>Minimum:</a:t>
            </a:r>
          </a:p>
          <a:p>
            <a:r>
              <a:rPr lang="hu-HU" dirty="0"/>
              <a:t>Napi 20 perc séta</a:t>
            </a:r>
          </a:p>
          <a:p>
            <a:r>
              <a:rPr lang="hu-HU" dirty="0"/>
              <a:t>60-70 perc könnyű fizikai munka</a:t>
            </a:r>
          </a:p>
          <a:p>
            <a:pPr marL="0" indent="0">
              <a:buNone/>
            </a:pPr>
            <a:endParaRPr lang="hu-HU" dirty="0"/>
          </a:p>
          <a:p>
            <a:pPr marL="0" indent="0">
              <a:buNone/>
            </a:pPr>
            <a:r>
              <a:rPr lang="hu-HU" dirty="0"/>
              <a:t>Egészséges élet: napi 150 perc könnyű vagy 75 perc intenzív mozgás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274" y="793629"/>
            <a:ext cx="3946586" cy="263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986" y="3762798"/>
            <a:ext cx="4007329" cy="267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306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581" y="2204142"/>
            <a:ext cx="4419600" cy="294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088" y="2202270"/>
            <a:ext cx="4396419" cy="291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87" y="706228"/>
            <a:ext cx="145732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90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572"/>
          <a:stretch/>
        </p:blipFill>
        <p:spPr bwMode="auto">
          <a:xfrm>
            <a:off x="530812" y="542506"/>
            <a:ext cx="7873035" cy="593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372" y="2586785"/>
            <a:ext cx="2756881" cy="171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04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064"/>
          <a:stretch/>
        </p:blipFill>
        <p:spPr bwMode="auto">
          <a:xfrm>
            <a:off x="314961" y="101599"/>
            <a:ext cx="8067040" cy="658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109" y="2310741"/>
            <a:ext cx="2923015" cy="182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38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741"/>
          <a:stretch/>
        </p:blipFill>
        <p:spPr bwMode="auto">
          <a:xfrm>
            <a:off x="2480042" y="738629"/>
            <a:ext cx="6561355" cy="539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3241040" y="887531"/>
            <a:ext cx="5232400" cy="1538883"/>
          </a:xfrm>
          <a:prstGeom prst="rect">
            <a:avLst/>
          </a:prstGeom>
          <a:solidFill>
            <a:schemeClr val="bg1"/>
          </a:solidFill>
        </p:spPr>
        <p:txBody>
          <a:bodyPr wrap="square" rtlCol="0">
            <a:spAutoFit/>
          </a:bodyPr>
          <a:lstStyle/>
          <a:p>
            <a:pPr algn="ctr"/>
            <a:endParaRPr lang="hu-HU" sz="2800" b="1" dirty="0"/>
          </a:p>
          <a:p>
            <a:pPr algn="ctr"/>
            <a:r>
              <a:rPr lang="hu-HU" sz="4800" b="1" dirty="0"/>
              <a:t>SPORTOLJ!</a:t>
            </a:r>
          </a:p>
          <a:p>
            <a:pPr algn="ctr"/>
            <a:endParaRPr lang="hu-HU"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368260"/>
            <a:ext cx="245745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2675" y="217765"/>
            <a:ext cx="16954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46" y="2718437"/>
            <a:ext cx="2633979" cy="197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8747" y="5993130"/>
            <a:ext cx="1393253" cy="86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4942" y="3342004"/>
            <a:ext cx="3557058" cy="213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890" y="5120640"/>
            <a:ext cx="3816350" cy="148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969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a:t>SPORTOLJAK???</a:t>
            </a: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026"/>
          <a:stretch/>
        </p:blipFill>
        <p:spPr bwMode="auto">
          <a:xfrm>
            <a:off x="6654697" y="1411923"/>
            <a:ext cx="5354423" cy="518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213"/>
          <a:stretch/>
        </p:blipFill>
        <p:spPr bwMode="auto">
          <a:xfrm>
            <a:off x="264160" y="1411923"/>
            <a:ext cx="5577840" cy="518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1767840" y="1635760"/>
            <a:ext cx="2722880" cy="923330"/>
          </a:xfrm>
          <a:prstGeom prst="rect">
            <a:avLst/>
          </a:prstGeom>
          <a:solidFill>
            <a:schemeClr val="bg1"/>
          </a:solidFill>
        </p:spPr>
        <p:txBody>
          <a:bodyPr wrap="square" rtlCol="0">
            <a:spAutoFit/>
          </a:bodyPr>
          <a:lstStyle/>
          <a:p>
            <a:endParaRPr lang="hu-HU" dirty="0">
              <a:solidFill>
                <a:sysClr val="windowText" lastClr="000000"/>
              </a:solidFill>
            </a:endParaRPr>
          </a:p>
          <a:p>
            <a:pPr algn="ctr"/>
            <a:r>
              <a:rPr lang="hu-HU" sz="3600" dirty="0">
                <a:solidFill>
                  <a:sysClr val="windowText" lastClr="000000"/>
                </a:solidFill>
              </a:rPr>
              <a:t>VÁGYAINK</a:t>
            </a:r>
          </a:p>
        </p:txBody>
      </p:sp>
      <p:sp>
        <p:nvSpPr>
          <p:cNvPr id="5" name="Szövegdoboz 4"/>
          <p:cNvSpPr txBox="1"/>
          <p:nvPr/>
        </p:nvSpPr>
        <p:spPr>
          <a:xfrm>
            <a:off x="5151120" y="1774259"/>
            <a:ext cx="1971040" cy="646331"/>
          </a:xfrm>
          <a:prstGeom prst="rect">
            <a:avLst/>
          </a:prstGeom>
          <a:solidFill>
            <a:schemeClr val="accent4">
              <a:lumMod val="20000"/>
              <a:lumOff val="80000"/>
            </a:schemeClr>
          </a:solidFill>
        </p:spPr>
        <p:txBody>
          <a:bodyPr wrap="square" rtlCol="0">
            <a:spAutoFit/>
          </a:bodyPr>
          <a:lstStyle/>
          <a:p>
            <a:pPr algn="ctr"/>
            <a:r>
              <a:rPr lang="hu-HU" b="1" dirty="0">
                <a:solidFill>
                  <a:srgbClr val="FF0000"/>
                </a:solidFill>
              </a:rPr>
              <a:t>SZERETNÉK SPORTOLNI...</a:t>
            </a:r>
          </a:p>
        </p:txBody>
      </p:sp>
      <p:sp>
        <p:nvSpPr>
          <p:cNvPr id="6" name="Szövegdoboz 5"/>
          <p:cNvSpPr txBox="1"/>
          <p:nvPr/>
        </p:nvSpPr>
        <p:spPr>
          <a:xfrm>
            <a:off x="7274560" y="1851204"/>
            <a:ext cx="3627120" cy="861774"/>
          </a:xfrm>
          <a:prstGeom prst="rect">
            <a:avLst/>
          </a:prstGeom>
          <a:solidFill>
            <a:schemeClr val="bg1"/>
          </a:solidFill>
        </p:spPr>
        <p:txBody>
          <a:bodyPr wrap="square" rtlCol="0">
            <a:spAutoFit/>
          </a:bodyPr>
          <a:lstStyle/>
          <a:p>
            <a:endParaRPr lang="hu-HU" dirty="0"/>
          </a:p>
          <a:p>
            <a:pPr algn="ctr"/>
            <a:r>
              <a:rPr lang="hu-HU" sz="3200" dirty="0"/>
              <a:t>DE ……</a:t>
            </a: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393" y="2420590"/>
            <a:ext cx="1069301" cy="167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zövegdoboz 7"/>
          <p:cNvSpPr txBox="1"/>
          <p:nvPr/>
        </p:nvSpPr>
        <p:spPr>
          <a:xfrm>
            <a:off x="9631680" y="3393440"/>
            <a:ext cx="2204720" cy="1754326"/>
          </a:xfrm>
          <a:prstGeom prst="rect">
            <a:avLst/>
          </a:prstGeom>
          <a:solidFill>
            <a:schemeClr val="bg1"/>
          </a:solidFill>
        </p:spPr>
        <p:txBody>
          <a:bodyPr wrap="square" rtlCol="0">
            <a:spAutoFit/>
          </a:bodyPr>
          <a:lstStyle/>
          <a:p>
            <a:endParaRPr lang="hu-HU" dirty="0"/>
          </a:p>
          <a:p>
            <a:endParaRPr lang="hu-HU" dirty="0"/>
          </a:p>
          <a:p>
            <a:endParaRPr lang="hu-HU" dirty="0"/>
          </a:p>
          <a:p>
            <a:endParaRPr lang="hu-HU" dirty="0"/>
          </a:p>
          <a:p>
            <a:endParaRPr lang="hu-HU" dirty="0"/>
          </a:p>
          <a:p>
            <a:endParaRPr lang="hu-HU" dirty="0"/>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305" y="9271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998541"/>
      </p:ext>
    </p:extLst>
  </p:cSld>
  <p:clrMapOvr>
    <a:masterClrMapping/>
  </p:clrMapOvr>
</p:sld>
</file>

<file path=ppt/theme/theme1.xml><?xml version="1.0" encoding="utf-8"?>
<a:theme xmlns:a="http://schemas.openxmlformats.org/drawingml/2006/main" name="Fazetta">
  <a:themeElements>
    <a:clrScheme name="Fazet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4543</TotalTime>
  <Words>1197</Words>
  <Application>Microsoft Office PowerPoint</Application>
  <PresentationFormat>Szélesvásznú</PresentationFormat>
  <Paragraphs>142</Paragraphs>
  <Slides>32</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32</vt:i4>
      </vt:variant>
    </vt:vector>
  </HeadingPairs>
  <TitlesOfParts>
    <vt:vector size="37" baseType="lpstr">
      <vt:lpstr>Arial</vt:lpstr>
      <vt:lpstr>Calibri</vt:lpstr>
      <vt:lpstr>Trebuchet MS</vt:lpstr>
      <vt:lpstr>Wingdings 3</vt:lpstr>
      <vt:lpstr>Fazetta</vt:lpstr>
      <vt:lpstr>EGÉSZSÉG(EDRE)! MOZGÁS</vt:lpstr>
      <vt:lpstr>PowerPoint-bemutató</vt:lpstr>
      <vt:lpstr>Mozgás</vt:lpstr>
      <vt:lpstr>NAPI MOZGÁSMENNYISÉG</vt:lpstr>
      <vt:lpstr>PowerPoint-bemutató</vt:lpstr>
      <vt:lpstr>PowerPoint-bemutató</vt:lpstr>
      <vt:lpstr>PowerPoint-bemutató</vt:lpstr>
      <vt:lpstr>PowerPoint-bemutató</vt:lpstr>
      <vt:lpstr>SPORTOLJAK???</vt:lpstr>
      <vt:lpstr>PowerPoint-bemutató</vt:lpstr>
      <vt:lpstr>SPORTOLÁS - ÉLETTANI HATÁSOK</vt:lpstr>
      <vt:lpstr>SPORTOLÁS – ÉLETTANI HATÁSOK</vt:lpstr>
      <vt:lpstr>SPORTOLÁS – ÉLETTANI HATÁSOK</vt:lpstr>
      <vt:lpstr>SPORTOLÁS HATÁSA AZ IZMOKRA</vt:lpstr>
      <vt:lpstr>Izomfejlődés</vt:lpstr>
      <vt:lpstr>Izom felépítése</vt:lpstr>
      <vt:lpstr>Emberi test - izomzat</vt:lpstr>
      <vt:lpstr>PowerPoint-bemutató</vt:lpstr>
      <vt:lpstr>Izomtömeg nagysága</vt:lpstr>
      <vt:lpstr>Izom működése</vt:lpstr>
      <vt:lpstr>Izom: Alak szerinti csoportosítás</vt:lpstr>
      <vt:lpstr>Izmok típusai:  1 csoport: Haráncsíkolt izom</vt:lpstr>
      <vt:lpstr>Haráncsíkolt izom rostjai</vt:lpstr>
      <vt:lpstr>2. csoport:  Szívizom</vt:lpstr>
      <vt:lpstr>3. csoport: Sima izomszövet</vt:lpstr>
      <vt:lpstr>IZOMBETEGSÉGEK</vt:lpstr>
      <vt:lpstr>IZOMGÖRCS</vt:lpstr>
      <vt:lpstr>IZOMZÚZÓDÁS</vt:lpstr>
      <vt:lpstr>Izomhúzódás, izomszakadás  </vt:lpstr>
      <vt:lpstr>Sérv Izomgyulladás</vt:lpstr>
      <vt:lpstr>Edzés Izomfejlesztés - TESTÉPÍTÉS</vt:lpstr>
      <vt:lpstr>TESTÉPÍTÉS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Tibi</dc:creator>
  <cp:lastModifiedBy>freki</cp:lastModifiedBy>
  <cp:revision>212</cp:revision>
  <dcterms:created xsi:type="dcterms:W3CDTF">2019-11-17T14:01:20Z</dcterms:created>
  <dcterms:modified xsi:type="dcterms:W3CDTF">2020-03-31T08:14:53Z</dcterms:modified>
</cp:coreProperties>
</file>